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3" r:id="rId3"/>
    <p:sldId id="274" r:id="rId4"/>
    <p:sldId id="264" r:id="rId5"/>
    <p:sldId id="259" r:id="rId6"/>
    <p:sldId id="258" r:id="rId7"/>
    <p:sldId id="265" r:id="rId8"/>
    <p:sldId id="276" r:id="rId9"/>
    <p:sldId id="277"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BC126-14B4-4EED-99BC-21128C9E31FF}" type="datetimeFigureOut">
              <a:rPr lang="en-US" smtClean="0"/>
              <a:t>10/9/2020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B0D57-5854-4809-8B40-3B2E04C46EB8}" type="slidenum">
              <a:rPr lang="en-US" smtClean="0"/>
              <a:t>‹#›</a:t>
            </a:fld>
            <a:endParaRPr lang="en-US"/>
          </a:p>
        </p:txBody>
      </p:sp>
    </p:spTree>
    <p:extLst>
      <p:ext uri="{BB962C8B-B14F-4D97-AF65-F5344CB8AC3E}">
        <p14:creationId xmlns:p14="http://schemas.microsoft.com/office/powerpoint/2010/main" val="2730805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a simple motivational example. This is John,</a:t>
            </a:r>
            <a:r>
              <a:rPr lang="en-US" baseline="0" dirty="0"/>
              <a:t> </a:t>
            </a:r>
            <a:r>
              <a:rPr lang="en-US" dirty="0"/>
              <a:t>a typical bank customer. Like many consumers</a:t>
            </a:r>
            <a:r>
              <a:rPr lang="en-US" baseline="0" dirty="0"/>
              <a:t> today, when he applies for a loan, information about him is sent through a predictive model XX.</a:t>
            </a:r>
          </a:p>
          <a:p>
            <a:endParaRPr lang="en-US" baseline="0" dirty="0"/>
          </a:p>
          <a:p>
            <a:r>
              <a:rPr lang="en-US" baseline="0" dirty="0"/>
              <a:t>This model is designed to calculate the risk that John will have repayment problems, XX which, unfortunately for John, is 55%. And because his risk is high, the bank declines his loan application XX.</a:t>
            </a:r>
          </a:p>
          <a:p>
            <a:endParaRPr lang="en-US" baseline="0" dirty="0"/>
          </a:p>
          <a:p>
            <a:r>
              <a:rPr lang="en-US" baseline="0" dirty="0"/>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baseline="0" dirty="0"/>
              <a:t>…</a:t>
            </a:r>
            <a:r>
              <a:rPr lang="en-US" baseline="0" dirty="0"/>
              <a:t>.  XX</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11</a:t>
            </a:fld>
            <a:endParaRPr lang="en-US"/>
          </a:p>
        </p:txBody>
      </p:sp>
    </p:spTree>
    <p:extLst>
      <p:ext uri="{BB962C8B-B14F-4D97-AF65-F5344CB8AC3E}">
        <p14:creationId xmlns:p14="http://schemas.microsoft.com/office/powerpoint/2010/main" val="1805393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12</a:t>
            </a:fld>
            <a:endParaRPr lang="en-US"/>
          </a:p>
        </p:txBody>
      </p:sp>
    </p:spTree>
    <p:extLst>
      <p:ext uri="{BB962C8B-B14F-4D97-AF65-F5344CB8AC3E}">
        <p14:creationId xmlns:p14="http://schemas.microsoft.com/office/powerpoint/2010/main" val="4043231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13</a:t>
            </a:fld>
            <a:endParaRPr lang="en-US"/>
          </a:p>
        </p:txBody>
      </p:sp>
    </p:spTree>
    <p:extLst>
      <p:ext uri="{BB962C8B-B14F-4D97-AF65-F5344CB8AC3E}">
        <p14:creationId xmlns:p14="http://schemas.microsoft.com/office/powerpoint/2010/main" val="258494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14</a:t>
            </a:fld>
            <a:endParaRPr lang="en-US"/>
          </a:p>
        </p:txBody>
      </p:sp>
    </p:spTree>
    <p:extLst>
      <p:ext uri="{BB962C8B-B14F-4D97-AF65-F5344CB8AC3E}">
        <p14:creationId xmlns:p14="http://schemas.microsoft.com/office/powerpoint/2010/main" val="10100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15</a:t>
            </a:fld>
            <a:endParaRPr lang="en-US"/>
          </a:p>
        </p:txBody>
      </p:sp>
    </p:spTree>
    <p:extLst>
      <p:ext uri="{BB962C8B-B14F-4D97-AF65-F5344CB8AC3E}">
        <p14:creationId xmlns:p14="http://schemas.microsoft.com/office/powerpoint/2010/main" val="147662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189A98-F690-421F-AAFC-AB51111CEEC9}"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3197518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189A98-F690-421F-AAFC-AB51111CEEC9}"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383904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189A98-F690-421F-AAFC-AB51111CEEC9}"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83196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189A98-F690-421F-AAFC-AB51111CEEC9}"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2234381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7189A98-F690-421F-AAFC-AB51111CEEC9}"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2727627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189A98-F690-421F-AAFC-AB51111CEEC9}" type="datetimeFigureOut">
              <a:rPr lang="en-US" smtClean="0"/>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2530806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189A98-F690-421F-AAFC-AB51111CEEC9}" type="datetimeFigureOut">
              <a:rPr lang="en-US" smtClean="0"/>
              <a:t>10/9/2020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1872509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189A98-F690-421F-AAFC-AB51111CEEC9}" type="datetimeFigureOut">
              <a:rPr lang="en-US" smtClean="0"/>
              <a:t>10/9/2020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63689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189A98-F690-421F-AAFC-AB51111CEEC9}" type="datetimeFigureOut">
              <a:rPr lang="en-US" smtClean="0"/>
              <a:t>10/9/2020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5450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189A98-F690-421F-AAFC-AB51111CEEC9}" type="datetimeFigureOut">
              <a:rPr lang="en-US" smtClean="0"/>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1938422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189A98-F690-421F-AAFC-AB51111CEEC9}" type="datetimeFigureOut">
              <a:rPr lang="en-US" smtClean="0"/>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DA7448-7A5F-41B8-9192-4EC517110CB0}" type="slidenum">
              <a:rPr lang="en-US" smtClean="0"/>
              <a:t>‹#›</a:t>
            </a:fld>
            <a:endParaRPr lang="en-US"/>
          </a:p>
        </p:txBody>
      </p:sp>
    </p:spTree>
    <p:extLst>
      <p:ext uri="{BB962C8B-B14F-4D97-AF65-F5344CB8AC3E}">
        <p14:creationId xmlns:p14="http://schemas.microsoft.com/office/powerpoint/2010/main" val="2694443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89A98-F690-421F-AAFC-AB51111CEEC9}" type="datetimeFigureOut">
              <a:rPr lang="en-US" smtClean="0"/>
              <a:t>10/9/2020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DA7448-7A5F-41B8-9192-4EC517110CB0}" type="slidenum">
              <a:rPr lang="en-US" smtClean="0"/>
              <a:t>‹#›</a:t>
            </a:fld>
            <a:endParaRPr lang="en-US"/>
          </a:p>
        </p:txBody>
      </p:sp>
    </p:spTree>
    <p:extLst>
      <p:ext uri="{BB962C8B-B14F-4D97-AF65-F5344CB8AC3E}">
        <p14:creationId xmlns:p14="http://schemas.microsoft.com/office/powerpoint/2010/main" val="3110152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4.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tiff"/><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5.tiff"/><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0.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18.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0.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18.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850" b="1" dirty="0" smtClean="0">
                <a:latin typeface="Verdana" panose="020B0604030504040204" pitchFamily="34" charset="0"/>
                <a:ea typeface="Verdana" panose="020B0604030504040204" pitchFamily="34" charset="0"/>
              </a:rPr>
              <a:t>EAI Demo</a:t>
            </a:r>
            <a:endParaRPr lang="en-US" sz="385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72599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A05D96-2DCA-894B-9F92-441A078A0EC4}"/>
              </a:ext>
            </a:extLst>
          </p:cNvPr>
          <p:cNvPicPr>
            <a:picLocks noChangeAspect="1"/>
          </p:cNvPicPr>
          <p:nvPr/>
        </p:nvPicPr>
        <p:blipFill rotWithShape="1">
          <a:blip r:embed="rId2"/>
          <a:srcRect l="73700" t="45990" r="3734" b="34010"/>
          <a:stretch/>
        </p:blipFill>
        <p:spPr>
          <a:xfrm>
            <a:off x="762133" y="896685"/>
            <a:ext cx="6380028" cy="4886830"/>
          </a:xfrm>
          <a:prstGeom prst="rect">
            <a:avLst/>
          </a:prstGeom>
        </p:spPr>
      </p:pic>
      <p:sp>
        <p:nvSpPr>
          <p:cNvPr id="6" name="Rectangle 5">
            <a:extLst>
              <a:ext uri="{FF2B5EF4-FFF2-40B4-BE49-F238E27FC236}">
                <a16:creationId xmlns:a16="http://schemas.microsoft.com/office/drawing/2014/main" id="{63C29633-B29A-AE41-8A2D-358F205C235C}"/>
              </a:ext>
            </a:extLst>
          </p:cNvPr>
          <p:cNvSpPr/>
          <p:nvPr/>
        </p:nvSpPr>
        <p:spPr>
          <a:xfrm>
            <a:off x="4546599" y="1990355"/>
            <a:ext cx="6959597" cy="1349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3E2E48-8751-AF49-8B26-5242C8A442F3}"/>
              </a:ext>
            </a:extLst>
          </p:cNvPr>
          <p:cNvSpPr>
            <a:spLocks noGrp="1"/>
          </p:cNvSpPr>
          <p:nvPr>
            <p:ph type="ctrTitle"/>
          </p:nvPr>
        </p:nvSpPr>
        <p:spPr>
          <a:xfrm>
            <a:off x="2570161" y="1816100"/>
            <a:ext cx="9144000" cy="2387600"/>
          </a:xfrm>
        </p:spPr>
        <p:txBody>
          <a:bodyPr>
            <a:normAutofit/>
          </a:bodyPr>
          <a:lstStyle/>
          <a:p>
            <a:pPr algn="r"/>
            <a:r>
              <a:rPr lang="en-US" sz="3850" b="1" dirty="0">
                <a:latin typeface="Verdana" panose="020B0604030504040204" pitchFamily="34" charset="0"/>
                <a:ea typeface="Verdana" panose="020B0604030504040204" pitchFamily="34" charset="0"/>
              </a:rPr>
              <a:t>Explainable AI with</a:t>
            </a:r>
            <a:br>
              <a:rPr lang="en-US" sz="3850" b="1" dirty="0">
                <a:latin typeface="Verdana" panose="020B0604030504040204" pitchFamily="34" charset="0"/>
                <a:ea typeface="Verdana" panose="020B0604030504040204" pitchFamily="34" charset="0"/>
              </a:rPr>
            </a:br>
            <a:r>
              <a:rPr lang="en-US" sz="3850" b="1" dirty="0">
                <a:latin typeface="Verdana" panose="020B0604030504040204" pitchFamily="34" charset="0"/>
                <a:ea typeface="Verdana" panose="020B0604030504040204" pitchFamily="34" charset="0"/>
              </a:rPr>
              <a:t>Shapley Values</a:t>
            </a:r>
          </a:p>
        </p:txBody>
      </p:sp>
    </p:spTree>
    <p:extLst>
      <p:ext uri="{BB962C8B-B14F-4D97-AF65-F5344CB8AC3E}">
        <p14:creationId xmlns:p14="http://schemas.microsoft.com/office/powerpoint/2010/main" val="11673181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Callout 20"/>
          <p:cNvSpPr/>
          <p:nvPr/>
        </p:nvSpPr>
        <p:spPr>
          <a:xfrm>
            <a:off x="7542687" y="3841285"/>
            <a:ext cx="2247930" cy="1255673"/>
          </a:xfrm>
          <a:prstGeom prst="wedgeEllipseCallout">
            <a:avLst>
              <a:gd name="adj1" fmla="val 48906"/>
              <a:gd name="adj2" fmla="val 54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endParaRPr>
          </a:p>
        </p:txBody>
      </p:sp>
      <p:sp>
        <p:nvSpPr>
          <p:cNvPr id="4" name="Rectangle 3"/>
          <p:cNvSpPr/>
          <p:nvPr/>
        </p:nvSpPr>
        <p:spPr>
          <a:xfrm>
            <a:off x="5701903" y="2693634"/>
            <a:ext cx="1812472" cy="901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Verdana" panose="020B0604030504040204" pitchFamily="34" charset="0"/>
                <a:ea typeface="Verdana" panose="020B0604030504040204" pitchFamily="34" charset="0"/>
              </a:rPr>
              <a:t>model</a:t>
            </a:r>
          </a:p>
        </p:txBody>
      </p:sp>
      <p:sp>
        <p:nvSpPr>
          <p:cNvPr id="5" name="Rectangle 4"/>
          <p:cNvSpPr/>
          <p:nvPr/>
        </p:nvSpPr>
        <p:spPr>
          <a:xfrm>
            <a:off x="8233898" y="2693634"/>
            <a:ext cx="1970909" cy="9017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Verdana" panose="020B0604030504040204" pitchFamily="34" charset="0"/>
                <a:ea typeface="Verdana" panose="020B0604030504040204" pitchFamily="34" charset="0"/>
              </a:rPr>
              <a:t>22%</a:t>
            </a:r>
          </a:p>
        </p:txBody>
      </p:sp>
      <p:cxnSp>
        <p:nvCxnSpPr>
          <p:cNvPr id="6" name="Straight Connector 5"/>
          <p:cNvCxnSpPr/>
          <p:nvPr/>
        </p:nvCxnSpPr>
        <p:spPr>
          <a:xfrm>
            <a:off x="7514375" y="3144529"/>
            <a:ext cx="71952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4" idx="1"/>
          </p:cNvCxnSpPr>
          <p:nvPr/>
        </p:nvCxnSpPr>
        <p:spPr>
          <a:xfrm>
            <a:off x="4291586" y="3144529"/>
            <a:ext cx="1410319"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
        <p:nvSpPr>
          <p:cNvPr id="13" name="TextBox 12"/>
          <p:cNvSpPr txBox="1"/>
          <p:nvPr/>
        </p:nvSpPr>
        <p:spPr>
          <a:xfrm>
            <a:off x="7929666" y="1679821"/>
            <a:ext cx="2579371" cy="1015663"/>
          </a:xfrm>
          <a:prstGeom prst="rect">
            <a:avLst/>
          </a:prstGeom>
          <a:noFill/>
        </p:spPr>
        <p:txBody>
          <a:bodyPr wrap="square" rtlCol="0">
            <a:spAutoFit/>
          </a:bodyPr>
          <a:lstStyle/>
          <a:p>
            <a:pPr algn="ctr"/>
            <a:r>
              <a:rPr lang="en-US" sz="2000" dirty="0">
                <a:solidFill>
                  <a:schemeClr val="tx1">
                    <a:lumMod val="65000"/>
                    <a:lumOff val="35000"/>
                  </a:schemeClr>
                </a:solidFill>
                <a:latin typeface="Verdana" panose="020B0604030504040204" pitchFamily="34" charset="0"/>
                <a:ea typeface="Verdana" panose="020B0604030504040204" pitchFamily="34" charset="0"/>
              </a:rPr>
              <a:t>chance John will have repayment problems</a:t>
            </a:r>
          </a:p>
        </p:txBody>
      </p:sp>
      <p:sp>
        <p:nvSpPr>
          <p:cNvPr id="14" name="TextBox 13"/>
          <p:cNvSpPr txBox="1"/>
          <p:nvPr/>
        </p:nvSpPr>
        <p:spPr>
          <a:xfrm>
            <a:off x="1561308" y="4209693"/>
            <a:ext cx="3720890" cy="461665"/>
          </a:xfrm>
          <a:prstGeom prst="rect">
            <a:avLst/>
          </a:prstGeom>
          <a:noFill/>
        </p:spPr>
        <p:txBody>
          <a:bodyPr wrap="none" rtlCol="0">
            <a:spAutoFit/>
          </a:bodyPr>
          <a:lstStyle/>
          <a:p>
            <a:r>
              <a:rPr lang="en-US" sz="2400">
                <a:latin typeface="Verdana" panose="020B0604030504040204" pitchFamily="34" charset="0"/>
                <a:ea typeface="Verdana" panose="020B0604030504040204" pitchFamily="34" charset="0"/>
              </a:rPr>
              <a:t>John, </a:t>
            </a:r>
            <a:r>
              <a:rPr lang="en-US" sz="2400" dirty="0">
                <a:latin typeface="Verdana" panose="020B0604030504040204" pitchFamily="34" charset="0"/>
                <a:ea typeface="Verdana" panose="020B0604030504040204" pitchFamily="34" charset="0"/>
              </a:rPr>
              <a:t>a bank customer</a:t>
            </a:r>
          </a:p>
        </p:txBody>
      </p:sp>
      <p:sp>
        <p:nvSpPr>
          <p:cNvPr id="11" name="TextBox 10"/>
          <p:cNvSpPr txBox="1"/>
          <p:nvPr/>
        </p:nvSpPr>
        <p:spPr>
          <a:xfrm>
            <a:off x="10396544" y="3078142"/>
            <a:ext cx="1752403" cy="584775"/>
          </a:xfrm>
          <a:prstGeom prst="rect">
            <a:avLst/>
          </a:prstGeom>
          <a:noFill/>
        </p:spPr>
        <p:txBody>
          <a:bodyPr wrap="none" rtlCol="0">
            <a:spAutoFit/>
          </a:bodyPr>
          <a:lstStyle/>
          <a:p>
            <a:r>
              <a:rPr lang="en-US" sz="3200">
                <a:solidFill>
                  <a:srgbClr val="F7004B"/>
                </a:solidFill>
                <a:latin typeface="Verdana" panose="020B0604030504040204" pitchFamily="34" charset="0"/>
                <a:ea typeface="Verdana" panose="020B0604030504040204" pitchFamily="34" charset="0"/>
              </a:rPr>
              <a:t>No loan</a:t>
            </a:r>
          </a:p>
        </p:txBody>
      </p:sp>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879359" y="2657639"/>
            <a:ext cx="401580" cy="420503"/>
          </a:xfrm>
          <a:prstGeom prst="rect">
            <a:avLst/>
          </a:prstGeom>
        </p:spPr>
      </p:pic>
      <p:sp>
        <p:nvSpPr>
          <p:cNvPr id="7" name="Oval Callout 6"/>
          <p:cNvSpPr/>
          <p:nvPr/>
        </p:nvSpPr>
        <p:spPr>
          <a:xfrm>
            <a:off x="3179515" y="715976"/>
            <a:ext cx="2889272" cy="1255673"/>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endParaRPr>
          </a:p>
        </p:txBody>
      </p:sp>
      <p:sp>
        <p:nvSpPr>
          <p:cNvPr id="9" name="TextBox 8"/>
          <p:cNvSpPr txBox="1"/>
          <p:nvPr/>
        </p:nvSpPr>
        <p:spPr>
          <a:xfrm>
            <a:off x="3067282" y="1100619"/>
            <a:ext cx="3113738" cy="461665"/>
          </a:xfrm>
          <a:prstGeom prst="rect">
            <a:avLst/>
          </a:prstGeom>
          <a:noFill/>
        </p:spPr>
        <p:txBody>
          <a:bodyPr wrap="none" rtlCol="0">
            <a:spAutoFit/>
          </a:bodyPr>
          <a:lstStyle/>
          <a:p>
            <a:pPr algn="ctr"/>
            <a:r>
              <a:rPr lang="en-US" sz="2400" dirty="0">
                <a:latin typeface="Verdana" panose="020B0604030504040204" pitchFamily="34" charset="0"/>
                <a:ea typeface="Verdana" panose="020B0604030504040204" pitchFamily="34" charset="0"/>
              </a:rPr>
              <a:t>Why was I denied?</a:t>
            </a:r>
          </a:p>
        </p:txBody>
      </p:sp>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3377464" y="4646064"/>
            <a:ext cx="1484300" cy="1936752"/>
          </a:xfrm>
          <a:prstGeom prst="rect">
            <a:avLst/>
          </a:prstGeom>
        </p:spPr>
      </p:pic>
      <p:sp>
        <p:nvSpPr>
          <p:cNvPr id="17" name="Oval Callout 16"/>
          <p:cNvSpPr/>
          <p:nvPr/>
        </p:nvSpPr>
        <p:spPr>
          <a:xfrm>
            <a:off x="4826756" y="3841285"/>
            <a:ext cx="2390678" cy="1255673"/>
          </a:xfrm>
          <a:prstGeom prst="wedgeEllipseCallout">
            <a:avLst>
              <a:gd name="adj1" fmla="val -44941"/>
              <a:gd name="adj2" fmla="val 467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endParaRPr>
          </a:p>
        </p:txBody>
      </p:sp>
      <p:sp>
        <p:nvSpPr>
          <p:cNvPr id="18" name="TextBox 17"/>
          <p:cNvSpPr txBox="1"/>
          <p:nvPr/>
        </p:nvSpPr>
        <p:spPr>
          <a:xfrm>
            <a:off x="4869375" y="4025025"/>
            <a:ext cx="2305439" cy="830997"/>
          </a:xfrm>
          <a:prstGeom prst="rect">
            <a:avLst/>
          </a:prstGeom>
          <a:noFill/>
        </p:spPr>
        <p:txBody>
          <a:bodyPr wrap="none" rtlCol="0">
            <a:spAutoFit/>
          </a:bodyPr>
          <a:lstStyle/>
          <a:p>
            <a:pPr algn="ctr"/>
            <a:r>
              <a:rPr lang="en-US" sz="2400" dirty="0">
                <a:latin typeface="Verdana" panose="020B0604030504040204" pitchFamily="34" charset="0"/>
                <a:ea typeface="Verdana" panose="020B0604030504040204" pitchFamily="34" charset="0"/>
              </a:rPr>
              <a:t>What is our</a:t>
            </a:r>
          </a:p>
          <a:p>
            <a:pPr algn="ctr"/>
            <a:r>
              <a:rPr lang="en-US" sz="2400" dirty="0">
                <a:latin typeface="Verdana" panose="020B0604030504040204" pitchFamily="34" charset="0"/>
                <a:ea typeface="Verdana" panose="020B0604030504040204" pitchFamily="34" charset="0"/>
              </a:rPr>
              <a:t>financial risk?</a:t>
            </a:r>
          </a:p>
        </p:txBody>
      </p:sp>
      <p:pic>
        <p:nvPicPr>
          <p:cNvPr id="20" name="Picture 19"/>
          <p:cNvPicPr>
            <a:picLocks noChangeAspect="1"/>
          </p:cNvPicPr>
          <p:nvPr/>
        </p:nvPicPr>
        <p:blipFill>
          <a:blip r:embed="rId7"/>
          <a:stretch>
            <a:fillRect/>
          </a:stretch>
        </p:blipFill>
        <p:spPr>
          <a:xfrm>
            <a:off x="2438465" y="2011302"/>
            <a:ext cx="1538692" cy="2031343"/>
          </a:xfrm>
          <a:prstGeom prst="rect">
            <a:avLst/>
          </a:prstGeom>
        </p:spPr>
      </p:pic>
      <p:sp>
        <p:nvSpPr>
          <p:cNvPr id="22" name="TextBox 21"/>
          <p:cNvSpPr txBox="1"/>
          <p:nvPr/>
        </p:nvSpPr>
        <p:spPr>
          <a:xfrm>
            <a:off x="7875409" y="4025026"/>
            <a:ext cx="1582486" cy="830997"/>
          </a:xfrm>
          <a:prstGeom prst="rect">
            <a:avLst/>
          </a:prstGeom>
          <a:noFill/>
        </p:spPr>
        <p:txBody>
          <a:bodyPr wrap="none" rtlCol="0">
            <a:spAutoFit/>
          </a:bodyPr>
          <a:lstStyle/>
          <a:p>
            <a:pPr algn="ctr"/>
            <a:r>
              <a:rPr lang="en-US" sz="2400" dirty="0">
                <a:latin typeface="Verdana" panose="020B0604030504040204" pitchFamily="34" charset="0"/>
                <a:ea typeface="Verdana" panose="020B0604030504040204" pitchFamily="34" charset="0"/>
              </a:rPr>
              <a:t>How do I</a:t>
            </a:r>
          </a:p>
          <a:p>
            <a:pPr algn="ctr"/>
            <a:r>
              <a:rPr lang="en-US" sz="2400" dirty="0">
                <a:latin typeface="Verdana" panose="020B0604030504040204" pitchFamily="34" charset="0"/>
                <a:ea typeface="Verdana" panose="020B0604030504040204" pitchFamily="34" charset="0"/>
              </a:rPr>
              <a:t>debug?</a:t>
            </a:r>
          </a:p>
        </p:txBody>
      </p:sp>
      <p:sp>
        <p:nvSpPr>
          <p:cNvPr id="19" name="TextBox 18">
            <a:extLst>
              <a:ext uri="{FF2B5EF4-FFF2-40B4-BE49-F238E27FC236}">
                <a16:creationId xmlns:a16="http://schemas.microsoft.com/office/drawing/2014/main" id="{D0B0F350-DD67-429B-B869-5C6247A7FA31}"/>
              </a:ext>
            </a:extLst>
          </p:cNvPr>
          <p:cNvSpPr txBox="1"/>
          <p:nvPr/>
        </p:nvSpPr>
        <p:spPr>
          <a:xfrm>
            <a:off x="5509240" y="1775611"/>
            <a:ext cx="2228690" cy="954107"/>
          </a:xfrm>
          <a:prstGeom prst="rect">
            <a:avLst/>
          </a:prstGeom>
          <a:noFill/>
        </p:spPr>
        <p:txBody>
          <a:bodyPr wrap="square" rtlCol="0">
            <a:spAutoFit/>
          </a:bodyPr>
          <a:lstStyle/>
          <a:p>
            <a:pPr algn="ctr"/>
            <a:r>
              <a:rPr lang="en-US" sz="2800" b="1" dirty="0">
                <a:solidFill>
                  <a:srgbClr val="009E47"/>
                </a:solidFill>
                <a:latin typeface="Verdana" panose="020B0604030504040204" pitchFamily="34" charset="0"/>
                <a:ea typeface="Verdana" panose="020B0604030504040204" pitchFamily="34" charset="0"/>
              </a:rPr>
              <a:t>Accuracy = $</a:t>
            </a:r>
          </a:p>
        </p:txBody>
      </p:sp>
    </p:spTree>
    <p:custDataLst>
      <p:tags r:id="rId1"/>
    </p:custDataLst>
    <p:extLst>
      <p:ext uri="{BB962C8B-B14F-4D97-AF65-F5344CB8AC3E}">
        <p14:creationId xmlns:p14="http://schemas.microsoft.com/office/powerpoint/2010/main" val="241494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P spid="5" grpId="0" animBg="1"/>
      <p:bldP spid="13" grpId="0"/>
      <p:bldP spid="14" grpId="0"/>
      <p:bldP spid="11" grpId="0"/>
      <p:bldP spid="7" grpId="0" animBg="1"/>
      <p:bldP spid="9" grpId="0"/>
      <p:bldP spid="17" grpId="0" animBg="1"/>
      <p:bldP spid="18" grpId="0"/>
      <p:bldP spid="22"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latin typeface="Verdana" panose="020B0604030504040204" pitchFamily="34" charset="0"/>
                <a:ea typeface="Verdana" panose="020B0604030504040204" pitchFamily="34" charset="0"/>
              </a:rPr>
              <a:t>12</a:t>
            </a:fld>
            <a:endParaRPr lang="en-US" dirty="0">
              <a:latin typeface="Verdana" panose="020B0604030504040204" pitchFamily="34" charset="0"/>
              <a:ea typeface="Verdana" panose="020B0604030504040204" pitchFamily="34" charset="0"/>
            </a:endParaRPr>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Verdana" panose="020B0604030504040204" pitchFamily="34" charset="0"/>
              <a:ea typeface="Verdana" panose="020B0604030504040204" pitchFamily="34" charset="0"/>
            </a:endParaRPr>
          </a:p>
        </p:txBody>
      </p:sp>
      <p:cxnSp>
        <p:nvCxnSpPr>
          <p:cNvPr id="13" name="Straight Arrow Connector 12"/>
          <p:cNvCxnSpPr>
            <a:cxnSpLocks/>
          </p:cNvCxnSpPr>
          <p:nvPr/>
        </p:nvCxnSpPr>
        <p:spPr>
          <a:xfrm>
            <a:off x="2633446" y="4708654"/>
            <a:ext cx="524275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860601"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799616" y="4800601"/>
            <a:ext cx="3552576" cy="461665"/>
          </a:xfrm>
          <a:prstGeom prst="rect">
            <a:avLst/>
          </a:prstGeom>
          <a:noFill/>
        </p:spPr>
        <p:txBody>
          <a:bodyPr wrap="none" rtlCol="0">
            <a:spAutoFit/>
          </a:bodyPr>
          <a:lstStyle/>
          <a:p>
            <a:r>
              <a:rPr lang="en-US" sz="2400" dirty="0">
                <a:solidFill>
                  <a:srgbClr val="F7004B"/>
                </a:solidFill>
                <a:latin typeface="Verdana" panose="020B0604030504040204" pitchFamily="34" charset="0"/>
                <a:ea typeface="Verdana" panose="020B0604030504040204" pitchFamily="34" charset="0"/>
              </a:rPr>
              <a:t>How did we get here?</a:t>
            </a:r>
          </a:p>
        </p:txBody>
      </p:sp>
      <p:sp>
        <p:nvSpPr>
          <p:cNvPr id="78" name="TextBox 77"/>
          <p:cNvSpPr txBox="1"/>
          <p:nvPr/>
        </p:nvSpPr>
        <p:spPr>
          <a:xfrm>
            <a:off x="1900392" y="2592622"/>
            <a:ext cx="180889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Base rate</a:t>
            </a:r>
          </a:p>
        </p:txBody>
      </p:sp>
      <p:sp>
        <p:nvSpPr>
          <p:cNvPr id="79" name="TextBox 78"/>
          <p:cNvSpPr txBox="1"/>
          <p:nvPr/>
        </p:nvSpPr>
        <p:spPr>
          <a:xfrm>
            <a:off x="6166721" y="2626899"/>
            <a:ext cx="3387467" cy="502766"/>
          </a:xfrm>
          <a:prstGeom prst="rect">
            <a:avLst/>
          </a:prstGeom>
          <a:noFill/>
        </p:spPr>
        <p:txBody>
          <a:bodyPr wrap="none" rtlCol="0">
            <a:spAutoFit/>
          </a:bodyPr>
          <a:lstStyle/>
          <a:p>
            <a:pPr algn="ctr"/>
            <a:r>
              <a:rPr lang="en-US" sz="2667">
                <a:latin typeface="Verdana" panose="020B0604030504040204" pitchFamily="34" charset="0"/>
                <a:ea typeface="Verdana" panose="020B0604030504040204" pitchFamily="34" charset="0"/>
              </a:rPr>
              <a:t>Prediction for John</a:t>
            </a:r>
            <a:endParaRPr lang="en-US" sz="2667" dirty="0">
              <a:latin typeface="Verdana" panose="020B0604030504040204" pitchFamily="34" charset="0"/>
              <a:ea typeface="Verdana" panose="020B0604030504040204" pitchFamily="34" charset="0"/>
            </a:endParaRPr>
          </a:p>
        </p:txBody>
      </p:sp>
      <p:sp>
        <p:nvSpPr>
          <p:cNvPr id="20" name="TextBox 19"/>
          <p:cNvSpPr txBox="1"/>
          <p:nvPr/>
        </p:nvSpPr>
        <p:spPr>
          <a:xfrm>
            <a:off x="7488111" y="3160379"/>
            <a:ext cx="98937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22%</a:t>
            </a:r>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7549824" y="3712674"/>
                <a:ext cx="65652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latin typeface="Verdana" panose="020B0604030504040204" pitchFamily="34" charset="0"/>
                  <a:ea typeface="Verdana" panose="020B0604030504040204" pitchFamily="34" charset="0"/>
                </a:endParaRPr>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7549824" y="3712674"/>
                <a:ext cx="656525" cy="338554"/>
              </a:xfrm>
              <a:prstGeom prst="rect">
                <a:avLst/>
              </a:prstGeom>
              <a:blipFill>
                <a:blip r:embed="rId4"/>
                <a:stretch>
                  <a:fillRect l="-11111"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5487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54878" cy="338554"/>
              </a:xfrm>
              <a:prstGeom prst="rect">
                <a:avLst/>
              </a:prstGeom>
              <a:blipFill>
                <a:blip r:embed="rId5"/>
                <a:stretch>
                  <a:fillRect l="-19048" r="-16667" b="-1090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8D1B45E6-906B-484B-8923-75AAB55390CD}"/>
              </a:ext>
            </a:extLst>
          </p:cNvPr>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116D65-FC1B-4D22-8701-BC71C920102C}"/>
              </a:ext>
            </a:extLst>
          </p:cNvPr>
          <p:cNvSpPr txBox="1"/>
          <p:nvPr/>
        </p:nvSpPr>
        <p:spPr>
          <a:xfrm>
            <a:off x="2313795" y="3182559"/>
            <a:ext cx="98937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16%</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8665A3-44AC-4FE4-99BE-9E8E52B10264}"/>
                  </a:ext>
                </a:extLst>
              </p:cNvPr>
              <p:cNvSpPr txBox="1"/>
              <p:nvPr/>
            </p:nvSpPr>
            <p:spPr>
              <a:xfrm>
                <a:off x="2075905" y="3685325"/>
                <a:ext cx="107305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31" name="TextBox 30">
                <a:extLst>
                  <a:ext uri="{FF2B5EF4-FFF2-40B4-BE49-F238E27FC236}">
                    <a16:creationId xmlns:a16="http://schemas.microsoft.com/office/drawing/2014/main" id="{C28665A3-44AC-4FE4-99BE-9E8E52B10264}"/>
                  </a:ext>
                </a:extLst>
              </p:cNvPr>
              <p:cNvSpPr txBox="1">
                <a:spLocks noRot="1" noChangeAspect="1" noMove="1" noResize="1" noEditPoints="1" noAdjustHandles="1" noChangeArrowheads="1" noChangeShapeType="1" noTextEdit="1"/>
              </p:cNvSpPr>
              <p:nvPr/>
            </p:nvSpPr>
            <p:spPr>
              <a:xfrm>
                <a:off x="2075905" y="3685325"/>
                <a:ext cx="1073051" cy="338554"/>
              </a:xfrm>
              <a:prstGeom prst="rect">
                <a:avLst/>
              </a:prstGeom>
              <a:blipFill>
                <a:blip r:embed="rId6"/>
                <a:stretch>
                  <a:fillRect l="-3977" r="-7386" b="-40000"/>
                </a:stretch>
              </a:blipFill>
            </p:spPr>
            <p:txBody>
              <a:bodyPr/>
              <a:lstStyle/>
              <a:p>
                <a:r>
                  <a:rPr lang="en-US">
                    <a:noFill/>
                  </a:rPr>
                  <a:t> </a:t>
                </a:r>
              </a:p>
            </p:txBody>
          </p:sp>
        </mc:Fallback>
      </mc:AlternateContent>
    </p:spTree>
    <p:extLst>
      <p:ext uri="{BB962C8B-B14F-4D97-AF65-F5344CB8AC3E}">
        <p14:creationId xmlns:p14="http://schemas.microsoft.com/office/powerpoint/2010/main" val="40924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20" grpId="0"/>
      <p:bldP spid="23" grpId="0"/>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latin typeface="Verdana" panose="020B0604030504040204" pitchFamily="34" charset="0"/>
                <a:ea typeface="Verdana" panose="020B0604030504040204" pitchFamily="34" charset="0"/>
              </a:rPr>
              <a:t>13</a:t>
            </a:fld>
            <a:endParaRPr lang="en-US" dirty="0">
              <a:latin typeface="Verdana" panose="020B0604030504040204" pitchFamily="34" charset="0"/>
              <a:ea typeface="Verdana" panose="020B0604030504040204" pitchFamily="34" charset="0"/>
            </a:endParaRPr>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Verdana" panose="020B0604030504040204" pitchFamily="34" charset="0"/>
              <a:ea typeface="Verdana" panose="020B0604030504040204" pitchFamily="34" charset="0"/>
            </a:endParaRPr>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13795" y="3144684"/>
            <a:ext cx="98937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16%</a:t>
            </a:r>
          </a:p>
        </p:txBody>
      </p:sp>
      <p:sp>
        <p:nvSpPr>
          <p:cNvPr id="20" name="TextBox 19"/>
          <p:cNvSpPr txBox="1"/>
          <p:nvPr/>
        </p:nvSpPr>
        <p:spPr>
          <a:xfrm>
            <a:off x="8760322" y="3144684"/>
            <a:ext cx="98937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22%</a:t>
            </a:r>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7305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73051" cy="338554"/>
              </a:xfrm>
              <a:prstGeom prst="rect">
                <a:avLst/>
              </a:prstGeom>
              <a:blipFill>
                <a:blip r:embed="rId4"/>
                <a:stretch>
                  <a:fillRect l="-3977" r="-7386"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5652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latin typeface="Verdana" panose="020B0604030504040204" pitchFamily="34" charset="0"/>
                  <a:ea typeface="Verdana" panose="020B0604030504040204" pitchFamily="34" charset="0"/>
                </a:endParaRPr>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56525" cy="338554"/>
              </a:xfrm>
              <a:prstGeom prst="rect">
                <a:avLst/>
              </a:prstGeom>
              <a:blipFill>
                <a:blip r:embed="rId5"/>
                <a:stretch>
                  <a:fillRect l="-11111"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5487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54878" cy="338554"/>
              </a:xfrm>
              <a:prstGeom prst="rect">
                <a:avLst/>
              </a:prstGeom>
              <a:blipFill>
                <a:blip r:embed="rId6"/>
                <a:stretch>
                  <a:fillRect l="-19048" r="-16667" b="-1090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3D67FCF-6A07-47B3-8CC3-219CEB2022B2}"/>
              </a:ext>
            </a:extLst>
          </p:cNvPr>
          <p:cNvSpPr txBox="1"/>
          <p:nvPr/>
        </p:nvSpPr>
        <p:spPr>
          <a:xfrm>
            <a:off x="1041040" y="5143941"/>
            <a:ext cx="1647631" cy="461665"/>
          </a:xfrm>
          <a:prstGeom prst="rect">
            <a:avLst/>
          </a:prstGeom>
          <a:noFill/>
        </p:spPr>
        <p:txBody>
          <a:bodyPr wrap="none" rtlCol="0">
            <a:spAutoFit/>
          </a:bodyPr>
          <a:lstStyle/>
          <a:p>
            <a:r>
              <a:rPr lang="en-US" sz="2400" dirty="0">
                <a:solidFill>
                  <a:srgbClr val="F7004B"/>
                </a:solidFill>
                <a:latin typeface="Verdana" panose="020B0604030504040204" pitchFamily="34" charset="0"/>
                <a:ea typeface="Verdana" panose="020B0604030504040204" pitchFamily="34" charset="0"/>
              </a:rPr>
              <a:t>Base rate</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422102" cy="338554"/>
              </a:xfrm>
              <a:prstGeom prst="rect">
                <a:avLst/>
              </a:prstGeom>
              <a:blipFill>
                <a:blip r:embed="rId7"/>
                <a:stretch>
                  <a:fillRect l="-18571" r="-1429" b="-35714"/>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D16D1E2-2572-40B5-810B-27D004F0594B}"/>
              </a:ext>
            </a:extLst>
          </p:cNvPr>
          <p:cNvSpPr txBox="1"/>
          <p:nvPr/>
        </p:nvSpPr>
        <p:spPr>
          <a:xfrm>
            <a:off x="2088283" y="5369210"/>
            <a:ext cx="3211649" cy="461665"/>
          </a:xfrm>
          <a:prstGeom prst="rect">
            <a:avLst/>
          </a:prstGeom>
          <a:noFill/>
        </p:spPr>
        <p:txBody>
          <a:bodyPr wrap="none" rtlCol="0">
            <a:spAutoFit/>
          </a:bodyPr>
          <a:lstStyle/>
          <a:p>
            <a:pPr algn="ctr"/>
            <a:r>
              <a:rPr lang="en-US" sz="2400" dirty="0">
                <a:solidFill>
                  <a:srgbClr val="F7004B"/>
                </a:solidFill>
                <a:latin typeface="Verdana" panose="020B0604030504040204" pitchFamily="34" charset="0"/>
                <a:ea typeface="Verdana" panose="020B0604030504040204" pitchFamily="34" charset="0"/>
              </a:rPr>
              <a:t>Income not verified</a:t>
            </a:r>
          </a:p>
        </p:txBody>
      </p:sp>
      <p:cxnSp>
        <p:nvCxnSpPr>
          <p:cNvPr id="32" name="Straight Arrow Connector 31">
            <a:extLst>
              <a:ext uri="{FF2B5EF4-FFF2-40B4-BE49-F238E27FC236}">
                <a16:creationId xmlns:a16="http://schemas.microsoft.com/office/drawing/2014/main" id="{FE36ECD1-3C5A-435A-AB87-D5FA99E348E3}"/>
              </a:ext>
            </a:extLst>
          </p:cNvPr>
          <p:cNvCxnSpPr/>
          <p:nvPr/>
        </p:nvCxnSpPr>
        <p:spPr>
          <a:xfrm>
            <a:off x="4905739"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19BC55-935A-4C2F-8C83-3302EE28711A}"/>
              </a:ext>
            </a:extLst>
          </p:cNvPr>
          <p:cNvSpPr txBox="1"/>
          <p:nvPr/>
        </p:nvSpPr>
        <p:spPr>
          <a:xfrm>
            <a:off x="4373100" y="3144684"/>
            <a:ext cx="1332416"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18.2%</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D6243D9-6CFA-4658-8E8E-6E51FE685478}"/>
                  </a:ext>
                </a:extLst>
              </p:cNvPr>
              <p:cNvSpPr txBox="1"/>
              <p:nvPr/>
            </p:nvSpPr>
            <p:spPr>
              <a:xfrm>
                <a:off x="3490518" y="3692776"/>
                <a:ext cx="283628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35" name="TextBox 34">
                <a:extLst>
                  <a:ext uri="{FF2B5EF4-FFF2-40B4-BE49-F238E27FC236}">
                    <a16:creationId xmlns:a16="http://schemas.microsoft.com/office/drawing/2014/main" id="{8D6243D9-6CFA-4658-8E8E-6E51FE685478}"/>
                  </a:ext>
                </a:extLst>
              </p:cNvPr>
              <p:cNvSpPr txBox="1">
                <a:spLocks noRot="1" noChangeAspect="1" noMove="1" noResize="1" noEditPoints="1" noAdjustHandles="1" noChangeArrowheads="1" noChangeShapeType="1" noTextEdit="1"/>
              </p:cNvSpPr>
              <p:nvPr/>
            </p:nvSpPr>
            <p:spPr>
              <a:xfrm>
                <a:off x="3490518" y="3692776"/>
                <a:ext cx="2836289" cy="338554"/>
              </a:xfrm>
              <a:prstGeom prst="rect">
                <a:avLst/>
              </a:prstGeom>
              <a:blipFill>
                <a:blip r:embed="rId8"/>
                <a:stretch>
                  <a:fillRect l="-1290" r="-2796"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4155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415563" cy="338554"/>
              </a:xfrm>
              <a:prstGeom prst="rect">
                <a:avLst/>
              </a:prstGeom>
              <a:blipFill>
                <a:blip r:embed="rId9"/>
                <a:stretch>
                  <a:fillRect l="-19118" r="-1471" b="-38182"/>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5333135" y="5426726"/>
            <a:ext cx="4398264"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DA25762-BDE7-47BF-A94F-1CACEC207747}"/>
              </a:ext>
            </a:extLst>
          </p:cNvPr>
          <p:cNvSpPr txBox="1"/>
          <p:nvPr/>
        </p:nvSpPr>
        <p:spPr>
          <a:xfrm>
            <a:off x="5762031" y="5425243"/>
            <a:ext cx="4501553" cy="461665"/>
          </a:xfrm>
          <a:prstGeom prst="rect">
            <a:avLst/>
          </a:prstGeom>
          <a:noFill/>
        </p:spPr>
        <p:txBody>
          <a:bodyPr wrap="none" rtlCol="0">
            <a:spAutoFit/>
          </a:bodyPr>
          <a:lstStyle/>
          <a:p>
            <a:r>
              <a:rPr lang="en-US" sz="2400" dirty="0">
                <a:solidFill>
                  <a:srgbClr val="0089FA"/>
                </a:solidFill>
                <a:latin typeface="Verdana" panose="020B0604030504040204" pitchFamily="34" charset="0"/>
                <a:ea typeface="Verdana" panose="020B0604030504040204" pitchFamily="34" charset="0"/>
              </a:rPr>
              <a:t>No recent account openings</a:t>
            </a:r>
          </a:p>
        </p:txBody>
      </p: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5364939" y="5933050"/>
            <a:ext cx="3721608"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B389569-1B9F-45E8-A35A-3AC689C3D64F}"/>
              </a:ext>
            </a:extLst>
          </p:cNvPr>
          <p:cNvCxnSpPr/>
          <p:nvPr/>
        </p:nvCxnSpPr>
        <p:spPr>
          <a:xfrm>
            <a:off x="8103482" y="4114141"/>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35E2D04-1843-4AB4-A7F9-07A4DB761ACE}"/>
              </a:ext>
            </a:extLst>
          </p:cNvPr>
          <p:cNvSpPr txBox="1"/>
          <p:nvPr/>
        </p:nvSpPr>
        <p:spPr>
          <a:xfrm>
            <a:off x="7710819" y="3144684"/>
            <a:ext cx="989373"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21%</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9E08738-473A-42B2-AC22-7E7C1FE03C48}"/>
                  </a:ext>
                </a:extLst>
              </p:cNvPr>
              <p:cNvSpPr txBox="1"/>
              <p:nvPr/>
            </p:nvSpPr>
            <p:spPr>
              <a:xfrm>
                <a:off x="6569353" y="3686838"/>
                <a:ext cx="3094373"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m:t>
                          </m:r>
                        </m:sub>
                      </m:sSub>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44" name="TextBox 43">
                <a:extLst>
                  <a:ext uri="{FF2B5EF4-FFF2-40B4-BE49-F238E27FC236}">
                    <a16:creationId xmlns:a16="http://schemas.microsoft.com/office/drawing/2014/main" id="{39E08738-473A-42B2-AC22-7E7C1FE03C48}"/>
                  </a:ext>
                </a:extLst>
              </p:cNvPr>
              <p:cNvSpPr txBox="1">
                <a:spLocks noRot="1" noChangeAspect="1" noMove="1" noResize="1" noEditPoints="1" noAdjustHandles="1" noChangeArrowheads="1" noChangeShapeType="1" noTextEdit="1"/>
              </p:cNvSpPr>
              <p:nvPr/>
            </p:nvSpPr>
            <p:spPr>
              <a:xfrm>
                <a:off x="6569353" y="3686838"/>
                <a:ext cx="3094373" cy="353366"/>
              </a:xfrm>
              <a:prstGeom prst="rect">
                <a:avLst/>
              </a:prstGeom>
              <a:blipFill>
                <a:blip r:embed="rId10"/>
                <a:stretch>
                  <a:fillRect l="-986" r="-2564" b="-31034"/>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DC21634A-B0D5-4843-A69F-6413026127F5}"/>
              </a:ext>
            </a:extLst>
          </p:cNvPr>
          <p:cNvCxnSpPr/>
          <p:nvPr/>
        </p:nvCxnSpPr>
        <p:spPr>
          <a:xfrm>
            <a:off x="9746107" y="4147838"/>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3FD1549-6842-4DD2-BD5F-1481FE522BB6}"/>
              </a:ext>
            </a:extLst>
          </p:cNvPr>
          <p:cNvSpPr txBox="1"/>
          <p:nvPr/>
        </p:nvSpPr>
        <p:spPr>
          <a:xfrm>
            <a:off x="9213468" y="3144684"/>
            <a:ext cx="1332416"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22.5%</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6921CBD-6E23-4DE1-B235-78E94206372D}"/>
                  </a:ext>
                </a:extLst>
              </p:cNvPr>
              <p:cNvSpPr txBox="1"/>
              <p:nvPr/>
            </p:nvSpPr>
            <p:spPr>
              <a:xfrm>
                <a:off x="8095108" y="3674858"/>
                <a:ext cx="3414973"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𝑑𝑜</m:t>
                          </m:r>
                          <m:r>
                            <a:rPr lang="en-US" sz="2200" b="0" i="1" smtClean="0">
                              <a:latin typeface="Cambria Math" panose="02040503050406030204" pitchFamily="18" charset="0"/>
                            </a:rPr>
                            <m:t>(</m:t>
                          </m:r>
                          <m:r>
                            <a:rPr lang="en-US" sz="2200" b="0" i="1" smtClean="0">
                              <a:latin typeface="Cambria Math" panose="02040503050406030204" pitchFamily="18" charset="0"/>
                            </a:rPr>
                            <m:t>𝑋</m:t>
                          </m:r>
                        </m:e>
                        <m:sub>
                          <m:r>
                            <a:rPr lang="en-US" sz="2200" b="0" i="1" smtClean="0">
                              <a:latin typeface="Cambria Math" panose="02040503050406030204" pitchFamily="18" charset="0"/>
                            </a:rPr>
                            <m:t>1,2,3</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1,2,3</m:t>
                          </m:r>
                        </m:sub>
                      </m:sSub>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47" name="TextBox 46">
                <a:extLst>
                  <a:ext uri="{FF2B5EF4-FFF2-40B4-BE49-F238E27FC236}">
                    <a16:creationId xmlns:a16="http://schemas.microsoft.com/office/drawing/2014/main" id="{C6921CBD-6E23-4DE1-B235-78E94206372D}"/>
                  </a:ext>
                </a:extLst>
              </p:cNvPr>
              <p:cNvSpPr txBox="1">
                <a:spLocks noRot="1" noChangeAspect="1" noMove="1" noResize="1" noEditPoints="1" noAdjustHandles="1" noChangeArrowheads="1" noChangeShapeType="1" noTextEdit="1"/>
              </p:cNvSpPr>
              <p:nvPr/>
            </p:nvSpPr>
            <p:spPr>
              <a:xfrm>
                <a:off x="8095108" y="3674858"/>
                <a:ext cx="3414973" cy="353366"/>
              </a:xfrm>
              <a:prstGeom prst="rect">
                <a:avLst/>
              </a:prstGeom>
              <a:blipFill>
                <a:blip r:embed="rId11"/>
                <a:stretch>
                  <a:fillRect l="-893" r="-2143" b="-31034"/>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45D3FFEC-816E-46A8-BDAB-995A6E275C1F}"/>
              </a:ext>
            </a:extLst>
          </p:cNvPr>
          <p:cNvCxnSpPr/>
          <p:nvPr/>
        </p:nvCxnSpPr>
        <p:spPr>
          <a:xfrm>
            <a:off x="5380380" y="4157644"/>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3C5EE7-9877-4E9C-984A-C8F80F6FDE9E}"/>
              </a:ext>
            </a:extLst>
          </p:cNvPr>
          <p:cNvSpPr txBox="1"/>
          <p:nvPr/>
        </p:nvSpPr>
        <p:spPr>
          <a:xfrm>
            <a:off x="4987717" y="3144684"/>
            <a:ext cx="1332416" cy="502766"/>
          </a:xfrm>
          <a:prstGeom prst="rect">
            <a:avLst/>
          </a:prstGeom>
          <a:noFill/>
        </p:spPr>
        <p:txBody>
          <a:bodyPr wrap="none" rtlCol="0">
            <a:spAutoFit/>
          </a:bodyPr>
          <a:lstStyle/>
          <a:p>
            <a:r>
              <a:rPr lang="en-US" sz="2667" dirty="0">
                <a:latin typeface="Verdana" panose="020B0604030504040204" pitchFamily="34" charset="0"/>
                <a:ea typeface="Verdana" panose="020B0604030504040204" pitchFamily="34" charset="0"/>
              </a:rPr>
              <a:t>18.5%</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FBDCB19-D176-4F44-A13D-7D5F29966B41}"/>
                  </a:ext>
                </a:extLst>
              </p:cNvPr>
              <p:cNvSpPr txBox="1"/>
              <p:nvPr/>
            </p:nvSpPr>
            <p:spPr>
              <a:xfrm>
                <a:off x="3527944" y="3695051"/>
                <a:ext cx="3700308"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1,2,3,4</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1,2,3,4</m:t>
                          </m:r>
                        </m:sub>
                      </m:sSub>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50" name="TextBox 49">
                <a:extLst>
                  <a:ext uri="{FF2B5EF4-FFF2-40B4-BE49-F238E27FC236}">
                    <a16:creationId xmlns:a16="http://schemas.microsoft.com/office/drawing/2014/main" id="{FFBDCB19-D176-4F44-A13D-7D5F29966B41}"/>
                  </a:ext>
                </a:extLst>
              </p:cNvPr>
              <p:cNvSpPr txBox="1">
                <a:spLocks noRot="1" noChangeAspect="1" noMove="1" noResize="1" noEditPoints="1" noAdjustHandles="1" noChangeArrowheads="1" noChangeShapeType="1" noTextEdit="1"/>
              </p:cNvSpPr>
              <p:nvPr/>
            </p:nvSpPr>
            <p:spPr>
              <a:xfrm>
                <a:off x="3527944" y="3695051"/>
                <a:ext cx="3700308" cy="353366"/>
              </a:xfrm>
              <a:prstGeom prst="rect">
                <a:avLst/>
              </a:prstGeom>
              <a:blipFill>
                <a:blip r:embed="rId12"/>
                <a:stretch>
                  <a:fillRect l="-1318" r="-2471"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422102" cy="338554"/>
              </a:xfrm>
              <a:prstGeom prst="rect">
                <a:avLst/>
              </a:prstGeom>
              <a:blipFill>
                <a:blip r:embed="rId13"/>
                <a:stretch>
                  <a:fillRect l="-18841" r="-2899"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422102" cy="338554"/>
              </a:xfrm>
              <a:prstGeom prst="rect">
                <a:avLst/>
              </a:prstGeom>
              <a:blipFill>
                <a:blip r:embed="rId14"/>
                <a:stretch>
                  <a:fillRect l="-18571" r="-1429" b="-3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7489804" y="4996535"/>
                <a:ext cx="41107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7489804" y="4996535"/>
                <a:ext cx="411074" cy="338554"/>
              </a:xfrm>
              <a:prstGeom prst="rect">
                <a:avLst/>
              </a:prstGeom>
              <a:blipFill>
                <a:blip r:embed="rId15"/>
                <a:stretch>
                  <a:fillRect l="-19403" r="-1493" b="-3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7170542" y="5984906"/>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7170542" y="5984906"/>
                <a:ext cx="422102" cy="338554"/>
              </a:xfrm>
              <a:prstGeom prst="rect">
                <a:avLst/>
              </a:prstGeom>
              <a:blipFill>
                <a:blip r:embed="rId16"/>
                <a:stretch>
                  <a:fillRect l="-18571" r="-1429" b="-38182"/>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152DBB6D-5D2D-4CD1-8F37-302B59E8A778}"/>
              </a:ext>
            </a:extLst>
          </p:cNvPr>
          <p:cNvSpPr txBox="1"/>
          <p:nvPr/>
        </p:nvSpPr>
        <p:spPr>
          <a:xfrm>
            <a:off x="5697787" y="5118919"/>
            <a:ext cx="1594219" cy="461665"/>
          </a:xfrm>
          <a:prstGeom prst="rect">
            <a:avLst/>
          </a:prstGeom>
          <a:noFill/>
        </p:spPr>
        <p:txBody>
          <a:bodyPr wrap="none" rtlCol="0">
            <a:spAutoFit/>
          </a:bodyPr>
          <a:lstStyle/>
          <a:p>
            <a:pPr algn="ctr"/>
            <a:r>
              <a:rPr lang="en-US" sz="2400" dirty="0">
                <a:solidFill>
                  <a:srgbClr val="F7004B"/>
                </a:solidFill>
                <a:latin typeface="Verdana" panose="020B0604030504040204" pitchFamily="34" charset="0"/>
                <a:ea typeface="Verdana" panose="020B0604030504040204" pitchFamily="34" charset="0"/>
              </a:rPr>
              <a:t>DTI = 30</a:t>
            </a:r>
          </a:p>
        </p:txBody>
      </p:sp>
      <p:sp>
        <p:nvSpPr>
          <p:cNvPr id="56" name="TextBox 55">
            <a:extLst>
              <a:ext uri="{FF2B5EF4-FFF2-40B4-BE49-F238E27FC236}">
                <a16:creationId xmlns:a16="http://schemas.microsoft.com/office/drawing/2014/main" id="{1F35FF94-0789-40DF-958A-819319C26FC6}"/>
              </a:ext>
            </a:extLst>
          </p:cNvPr>
          <p:cNvSpPr txBox="1"/>
          <p:nvPr/>
        </p:nvSpPr>
        <p:spPr>
          <a:xfrm>
            <a:off x="6811537" y="5398819"/>
            <a:ext cx="4301177" cy="461665"/>
          </a:xfrm>
          <a:prstGeom prst="rect">
            <a:avLst/>
          </a:prstGeom>
          <a:noFill/>
        </p:spPr>
        <p:txBody>
          <a:bodyPr wrap="none" rtlCol="0">
            <a:spAutoFit/>
          </a:bodyPr>
          <a:lstStyle/>
          <a:p>
            <a:pPr algn="ctr"/>
            <a:r>
              <a:rPr lang="en-US" sz="2400" dirty="0">
                <a:solidFill>
                  <a:srgbClr val="F7004B"/>
                </a:solidFill>
                <a:latin typeface="Verdana" panose="020B0604030504040204" pitchFamily="34" charset="0"/>
                <a:ea typeface="Verdana" panose="020B0604030504040204" pitchFamily="34" charset="0"/>
              </a:rPr>
              <a:t>Delinquent 10 months ago</a:t>
            </a:r>
          </a:p>
        </p:txBody>
      </p:sp>
      <p:sp>
        <p:nvSpPr>
          <p:cNvPr id="57" name="TextBox 56">
            <a:extLst>
              <a:ext uri="{FF2B5EF4-FFF2-40B4-BE49-F238E27FC236}">
                <a16:creationId xmlns:a16="http://schemas.microsoft.com/office/drawing/2014/main" id="{ADC14ECC-5CC2-4756-A0BB-7ECA7B8DD131}"/>
              </a:ext>
            </a:extLst>
          </p:cNvPr>
          <p:cNvSpPr txBox="1"/>
          <p:nvPr/>
        </p:nvSpPr>
        <p:spPr>
          <a:xfrm>
            <a:off x="5315803" y="6268009"/>
            <a:ext cx="4085286" cy="461665"/>
          </a:xfrm>
          <a:prstGeom prst="rect">
            <a:avLst/>
          </a:prstGeom>
          <a:noFill/>
        </p:spPr>
        <p:txBody>
          <a:bodyPr wrap="none" rtlCol="0">
            <a:spAutoFit/>
          </a:bodyPr>
          <a:lstStyle/>
          <a:p>
            <a:pPr algn="ctr"/>
            <a:r>
              <a:rPr lang="en-US" sz="2400" dirty="0">
                <a:solidFill>
                  <a:srgbClr val="F7004B"/>
                </a:solidFill>
                <a:latin typeface="Verdana" panose="020B0604030504040204" pitchFamily="34" charset="0"/>
                <a:ea typeface="Verdana" panose="020B0604030504040204" pitchFamily="34" charset="0"/>
              </a:rPr>
              <a:t>46 years of credit history</a:t>
            </a:r>
          </a:p>
        </p:txBody>
      </p:sp>
      <p:sp>
        <p:nvSpPr>
          <p:cNvPr id="58" name="TextBox 57">
            <a:extLst>
              <a:ext uri="{FF2B5EF4-FFF2-40B4-BE49-F238E27FC236}">
                <a16:creationId xmlns:a16="http://schemas.microsoft.com/office/drawing/2014/main" id="{8A6F609D-9659-47F2-BD91-7FB9A01FEC91}"/>
              </a:ext>
            </a:extLst>
          </p:cNvPr>
          <p:cNvSpPr txBox="1"/>
          <p:nvPr/>
        </p:nvSpPr>
        <p:spPr>
          <a:xfrm>
            <a:off x="1" y="2136025"/>
            <a:ext cx="12191999" cy="523220"/>
          </a:xfrm>
          <a:prstGeom prst="rect">
            <a:avLst/>
          </a:prstGeom>
          <a:noFill/>
        </p:spPr>
        <p:txBody>
          <a:bodyPr wrap="square" rtlCol="0">
            <a:spAutoFit/>
          </a:bodyPr>
          <a:lstStyle/>
          <a:p>
            <a:pPr algn="ctr"/>
            <a:r>
              <a:rPr lang="en-US" sz="2800" b="1" dirty="0">
                <a:latin typeface="Verdana" panose="020B0604030504040204" pitchFamily="34" charset="0"/>
                <a:ea typeface="Verdana" panose="020B0604030504040204" pitchFamily="34" charset="0"/>
              </a:rPr>
              <a:t>The order matters!</a:t>
            </a:r>
          </a:p>
        </p:txBody>
      </p:sp>
      <p:sp>
        <p:nvSpPr>
          <p:cNvPr id="3" name="TextBox 2">
            <a:extLst>
              <a:ext uri="{FF2B5EF4-FFF2-40B4-BE49-F238E27FC236}">
                <a16:creationId xmlns:a16="http://schemas.microsoft.com/office/drawing/2014/main" id="{6AE5F79E-F4B9-45A4-B614-D889DC3E9133}"/>
              </a:ext>
            </a:extLst>
          </p:cNvPr>
          <p:cNvSpPr txBox="1"/>
          <p:nvPr/>
        </p:nvSpPr>
        <p:spPr>
          <a:xfrm>
            <a:off x="479484" y="6291018"/>
            <a:ext cx="2274982"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rPr>
              <a:t>*</a:t>
            </a:r>
            <a:r>
              <a:rPr lang="en-US" sz="1600" dirty="0" err="1">
                <a:latin typeface="Verdana" panose="020B0604030504040204" pitchFamily="34" charset="0"/>
                <a:ea typeface="Verdana" panose="020B0604030504040204" pitchFamily="34" charset="0"/>
              </a:rPr>
              <a:t>Janzing</a:t>
            </a:r>
            <a:r>
              <a:rPr lang="en-US" sz="1600" dirty="0">
                <a:latin typeface="Verdana" panose="020B0604030504040204" pitchFamily="34" charset="0"/>
                <a:ea typeface="Verdana" panose="020B0604030504040204" pitchFamily="34" charset="0"/>
              </a:rPr>
              <a:t> et al. 2019</a:t>
            </a:r>
          </a:p>
        </p:txBody>
      </p:sp>
      <p:sp>
        <p:nvSpPr>
          <p:cNvPr id="60" name="TextBox 59">
            <a:extLst>
              <a:ext uri="{FF2B5EF4-FFF2-40B4-BE49-F238E27FC236}">
                <a16:creationId xmlns:a16="http://schemas.microsoft.com/office/drawing/2014/main" id="{16185194-7FB5-4E70-8FFF-483F115B23BE}"/>
              </a:ext>
            </a:extLst>
          </p:cNvPr>
          <p:cNvSpPr txBox="1"/>
          <p:nvPr/>
        </p:nvSpPr>
        <p:spPr>
          <a:xfrm>
            <a:off x="4800931" y="3590276"/>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254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6"/>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4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6"/>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4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5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49"/>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2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2" nodeType="click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P spid="28" grpId="0"/>
      <p:bldP spid="31" grpId="0"/>
      <p:bldP spid="31" grpId="1"/>
      <p:bldP spid="33" grpId="0"/>
      <p:bldP spid="33" grpId="1"/>
      <p:bldP spid="35" grpId="0"/>
      <p:bldP spid="35" grpId="1"/>
      <p:bldP spid="36" grpId="0"/>
      <p:bldP spid="40" grpId="0"/>
      <p:bldP spid="40" grpId="1"/>
      <p:bldP spid="40" grpId="2"/>
      <p:bldP spid="43" grpId="0"/>
      <p:bldP spid="43" grpId="1"/>
      <p:bldP spid="44" grpId="0"/>
      <p:bldP spid="44" grpId="1"/>
      <p:bldP spid="46" grpId="0"/>
      <p:bldP spid="46" grpId="1"/>
      <p:bldP spid="47" grpId="0"/>
      <p:bldP spid="47" grpId="1"/>
      <p:bldP spid="49" grpId="0"/>
      <p:bldP spid="49" grpId="1"/>
      <p:bldP spid="50" grpId="0"/>
      <p:bldP spid="50" grpId="1"/>
      <p:bldP spid="51" grpId="0"/>
      <p:bldP spid="52" grpId="0"/>
      <p:bldP spid="53" grpId="0"/>
      <p:bldP spid="54" grpId="0"/>
      <p:bldP spid="55" grpId="0"/>
      <p:bldP spid="55" grpId="1"/>
      <p:bldP spid="56" grpId="0"/>
      <p:bldP spid="56" grpId="1"/>
      <p:bldP spid="57" grpId="0"/>
      <p:bldP spid="58" grpId="0"/>
      <p:bldP spid="3" grpId="0"/>
      <p:bldP spid="3" grpId="1"/>
      <p:bldP spid="60" grpId="0"/>
      <p:bldP spid="6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latin typeface="Verdana" panose="020B0604030504040204" pitchFamily="34" charset="0"/>
                <a:ea typeface="Verdana" panose="020B0604030504040204" pitchFamily="34" charset="0"/>
              </a:rPr>
              <a:t>14</a:t>
            </a:fld>
            <a:endParaRPr lang="en-US" dirty="0">
              <a:latin typeface="Verdana" panose="020B0604030504040204" pitchFamily="34" charset="0"/>
              <a:ea typeface="Verdana" panose="020B0604030504040204" pitchFamily="34" charset="0"/>
            </a:endParaRPr>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Verdana" panose="020B0604030504040204" pitchFamily="34" charset="0"/>
              <a:ea typeface="Verdana" panose="020B0604030504040204" pitchFamily="34" charset="0"/>
            </a:endParaRPr>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7305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73051" cy="338554"/>
              </a:xfrm>
              <a:prstGeom prst="rect">
                <a:avLst/>
              </a:prstGeom>
              <a:blipFill>
                <a:blip r:embed="rId3"/>
                <a:stretch>
                  <a:fillRect l="-3977" r="-7386"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5652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latin typeface="Verdana" panose="020B0604030504040204" pitchFamily="34" charset="0"/>
                  <a:ea typeface="Verdana" panose="020B0604030504040204" pitchFamily="34" charset="0"/>
                </a:endParaRPr>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56525" cy="338554"/>
              </a:xfrm>
              <a:prstGeom prst="rect">
                <a:avLst/>
              </a:prstGeom>
              <a:blipFill>
                <a:blip r:embed="rId4"/>
                <a:stretch>
                  <a:fillRect l="-11111"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5487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54878" cy="338554"/>
              </a:xfrm>
              <a:prstGeom prst="rect">
                <a:avLst/>
              </a:prstGeom>
              <a:blipFill>
                <a:blip r:embed="rId5"/>
                <a:stretch>
                  <a:fillRect l="-19048" r="-16667" b="-1090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422102" cy="338554"/>
              </a:xfrm>
              <a:prstGeom prst="rect">
                <a:avLst/>
              </a:prstGeom>
              <a:blipFill>
                <a:blip r:embed="rId6"/>
                <a:stretch>
                  <a:fillRect l="-18571" r="-1429" b="-35714"/>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4155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415563" cy="338554"/>
              </a:xfrm>
              <a:prstGeom prst="rect">
                <a:avLst/>
              </a:prstGeom>
              <a:blipFill>
                <a:blip r:embed="rId7"/>
                <a:stretch>
                  <a:fillRect l="-19118" r="-1471" b="-38182"/>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9035675" y="5448242"/>
            <a:ext cx="713232"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DA25762-BDE7-47BF-A94F-1CACEC207747}"/>
              </a:ext>
            </a:extLst>
          </p:cNvPr>
          <p:cNvSpPr txBox="1"/>
          <p:nvPr/>
        </p:nvSpPr>
        <p:spPr>
          <a:xfrm>
            <a:off x="7195043" y="6319753"/>
            <a:ext cx="4501553" cy="461665"/>
          </a:xfrm>
          <a:prstGeom prst="rect">
            <a:avLst/>
          </a:prstGeom>
          <a:noFill/>
        </p:spPr>
        <p:txBody>
          <a:bodyPr wrap="none" rtlCol="0">
            <a:spAutoFit/>
          </a:bodyPr>
          <a:lstStyle/>
          <a:p>
            <a:r>
              <a:rPr lang="en-US" sz="2400" dirty="0">
                <a:solidFill>
                  <a:srgbClr val="F7004B"/>
                </a:solidFill>
                <a:latin typeface="Verdana" panose="020B0604030504040204" pitchFamily="34" charset="0"/>
                <a:ea typeface="Verdana" panose="020B0604030504040204" pitchFamily="34" charset="0"/>
              </a:rPr>
              <a:t>No recent account openings</a:t>
            </a:r>
          </a:p>
        </p:txBody>
      </p: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9108589" y="5933050"/>
            <a:ext cx="274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422102" cy="338554"/>
              </a:xfrm>
              <a:prstGeom prst="rect">
                <a:avLst/>
              </a:prstGeom>
              <a:blipFill>
                <a:blip r:embed="rId8"/>
                <a:stretch>
                  <a:fillRect l="-18841" r="-2899"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422102" cy="338554"/>
              </a:xfrm>
              <a:prstGeom prst="rect">
                <a:avLst/>
              </a:prstGeom>
              <a:blipFill>
                <a:blip r:embed="rId9"/>
                <a:stretch>
                  <a:fillRect l="-18571" r="-1429" b="-3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8920685" y="5986023"/>
                <a:ext cx="41107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8920685" y="5986023"/>
                <a:ext cx="411074" cy="338554"/>
              </a:xfrm>
              <a:prstGeom prst="rect">
                <a:avLst/>
              </a:prstGeom>
              <a:blipFill>
                <a:blip r:embed="rId10"/>
                <a:stretch>
                  <a:fillRect l="-19118" b="-3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9249877" y="5028100"/>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9249877" y="5028100"/>
                <a:ext cx="422102" cy="338554"/>
              </a:xfrm>
              <a:prstGeom prst="rect">
                <a:avLst/>
              </a:prstGeom>
              <a:blipFill>
                <a:blip r:embed="rId11"/>
                <a:stretch>
                  <a:fillRect l="-18571" r="-1429" b="-38182"/>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ADC14ECC-5CC2-4756-A0BB-7ECA7B8DD131}"/>
              </a:ext>
            </a:extLst>
          </p:cNvPr>
          <p:cNvSpPr txBox="1"/>
          <p:nvPr/>
        </p:nvSpPr>
        <p:spPr>
          <a:xfrm>
            <a:off x="7199467" y="5463077"/>
            <a:ext cx="4085286" cy="461665"/>
          </a:xfrm>
          <a:prstGeom prst="rect">
            <a:avLst/>
          </a:prstGeom>
          <a:noFill/>
        </p:spPr>
        <p:txBody>
          <a:bodyPr wrap="none" rtlCol="0">
            <a:spAutoFit/>
          </a:bodyPr>
          <a:lstStyle/>
          <a:p>
            <a:pPr algn="ctr"/>
            <a:r>
              <a:rPr lang="en-US" sz="2400" dirty="0">
                <a:solidFill>
                  <a:srgbClr val="0089FA"/>
                </a:solidFill>
                <a:latin typeface="Verdana" panose="020B0604030504040204" pitchFamily="34" charset="0"/>
                <a:ea typeface="Verdana" panose="020B0604030504040204" pitchFamily="34" charset="0"/>
              </a:rPr>
              <a:t>46 years of credit history</a:t>
            </a:r>
          </a:p>
        </p:txBody>
      </p:sp>
      <p:sp>
        <p:nvSpPr>
          <p:cNvPr id="50" name="TextBox 49">
            <a:extLst>
              <a:ext uri="{FF2B5EF4-FFF2-40B4-BE49-F238E27FC236}">
                <a16:creationId xmlns:a16="http://schemas.microsoft.com/office/drawing/2014/main" id="{C8453328-5765-42BC-BDA2-32CDABB43E19}"/>
              </a:ext>
            </a:extLst>
          </p:cNvPr>
          <p:cNvSpPr txBox="1"/>
          <p:nvPr/>
        </p:nvSpPr>
        <p:spPr>
          <a:xfrm>
            <a:off x="1" y="2136025"/>
            <a:ext cx="12191999" cy="523220"/>
          </a:xfrm>
          <a:prstGeom prst="rect">
            <a:avLst/>
          </a:prstGeom>
          <a:noFill/>
        </p:spPr>
        <p:txBody>
          <a:bodyPr wrap="square" rtlCol="0">
            <a:spAutoFit/>
          </a:bodyPr>
          <a:lstStyle/>
          <a:p>
            <a:pPr algn="ctr"/>
            <a:r>
              <a:rPr lang="en-US" sz="2800" b="1" dirty="0">
                <a:latin typeface="Verdana" panose="020B0604030504040204" pitchFamily="34" charset="0"/>
                <a:ea typeface="Verdana" panose="020B0604030504040204" pitchFamily="34" charset="0"/>
              </a:rPr>
              <a:t>The order matters!</a:t>
            </a:r>
          </a:p>
        </p:txBody>
      </p:sp>
      <p:pic>
        <p:nvPicPr>
          <p:cNvPr id="55" name="Picture 54">
            <a:extLst>
              <a:ext uri="{FF2B5EF4-FFF2-40B4-BE49-F238E27FC236}">
                <a16:creationId xmlns:a16="http://schemas.microsoft.com/office/drawing/2014/main" id="{099C3C27-10F9-44F8-BD20-76E72036782F}"/>
              </a:ext>
            </a:extLst>
          </p:cNvPr>
          <p:cNvPicPr>
            <a:picLocks noChangeAspect="1"/>
          </p:cNvPicPr>
          <p:nvPr/>
        </p:nvPicPr>
        <p:blipFill>
          <a:blip r:embed="rId12"/>
          <a:stretch>
            <a:fillRect/>
          </a:stretch>
        </p:blipFill>
        <p:spPr>
          <a:xfrm>
            <a:off x="8144519" y="775223"/>
            <a:ext cx="3473641" cy="2312665"/>
          </a:xfrm>
          <a:prstGeom prst="rect">
            <a:avLst/>
          </a:prstGeom>
        </p:spPr>
      </p:pic>
      <p:sp>
        <p:nvSpPr>
          <p:cNvPr id="56" name="TextBox 55">
            <a:extLst>
              <a:ext uri="{FF2B5EF4-FFF2-40B4-BE49-F238E27FC236}">
                <a16:creationId xmlns:a16="http://schemas.microsoft.com/office/drawing/2014/main" id="{D7AD2B1B-8106-4705-A0E9-B6BA525904DA}"/>
              </a:ext>
            </a:extLst>
          </p:cNvPr>
          <p:cNvSpPr txBox="1"/>
          <p:nvPr/>
        </p:nvSpPr>
        <p:spPr>
          <a:xfrm>
            <a:off x="8035577" y="3026425"/>
            <a:ext cx="3691523" cy="523220"/>
          </a:xfrm>
          <a:prstGeom prst="rect">
            <a:avLst/>
          </a:prstGeom>
          <a:noFill/>
        </p:spPr>
        <p:txBody>
          <a:bodyPr wrap="none" rtlCol="0">
            <a:spAutoFit/>
          </a:bodyPr>
          <a:lstStyle/>
          <a:p>
            <a:r>
              <a:rPr lang="en-US" sz="2800" dirty="0">
                <a:latin typeface="Verdana" panose="020B0604030504040204" pitchFamily="34" charset="0"/>
                <a:ea typeface="Verdana" panose="020B0604030504040204" pitchFamily="34" charset="0"/>
              </a:rPr>
              <a:t>Nobel Prize in 2012</a:t>
            </a:r>
          </a:p>
        </p:txBody>
      </p:sp>
      <p:sp>
        <p:nvSpPr>
          <p:cNvPr id="58" name="TextBox 57">
            <a:extLst>
              <a:ext uri="{FF2B5EF4-FFF2-40B4-BE49-F238E27FC236}">
                <a16:creationId xmlns:a16="http://schemas.microsoft.com/office/drawing/2014/main" id="{E6CC1338-4CD1-4F37-BAE7-4D4EE2C52AC4}"/>
              </a:ext>
            </a:extLst>
          </p:cNvPr>
          <p:cNvSpPr txBox="1"/>
          <p:nvPr/>
        </p:nvSpPr>
        <p:spPr>
          <a:xfrm>
            <a:off x="8840041" y="201890"/>
            <a:ext cx="2698624" cy="523220"/>
          </a:xfrm>
          <a:prstGeom prst="rect">
            <a:avLst/>
          </a:prstGeom>
          <a:noFill/>
        </p:spPr>
        <p:txBody>
          <a:bodyPr wrap="none" rtlCol="0">
            <a:spAutoFit/>
          </a:bodyPr>
          <a:lstStyle/>
          <a:p>
            <a:r>
              <a:rPr lang="en-US" sz="2800" dirty="0">
                <a:latin typeface="Verdana" panose="020B0604030504040204" pitchFamily="34" charset="0"/>
                <a:ea typeface="Verdana" panose="020B0604030504040204" pitchFamily="34" charset="0"/>
              </a:rPr>
              <a:t>Lloyd Shapley</a:t>
            </a:r>
          </a:p>
        </p:txBody>
      </p:sp>
      <p:pic>
        <p:nvPicPr>
          <p:cNvPr id="59" name="Picture 58">
            <a:extLst>
              <a:ext uri="{FF2B5EF4-FFF2-40B4-BE49-F238E27FC236}">
                <a16:creationId xmlns:a16="http://schemas.microsoft.com/office/drawing/2014/main" id="{AE238A01-6F10-4264-AAEB-2A8743B5863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p:spTree>
    <p:extLst>
      <p:ext uri="{BB962C8B-B14F-4D97-AF65-F5344CB8AC3E}">
        <p14:creationId xmlns:p14="http://schemas.microsoft.com/office/powerpoint/2010/main" val="44825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latin typeface="Verdana" panose="020B0604030504040204" pitchFamily="34" charset="0"/>
                <a:ea typeface="Verdana" panose="020B0604030504040204" pitchFamily="34" charset="0"/>
              </a:rPr>
              <a:t>15</a:t>
            </a:fld>
            <a:endParaRPr lang="en-US" dirty="0">
              <a:latin typeface="Verdana" panose="020B0604030504040204" pitchFamily="34" charset="0"/>
              <a:ea typeface="Verdana" panose="020B0604030504040204" pitchFamily="34" charset="0"/>
            </a:endParaRPr>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Verdana" panose="020B0604030504040204" pitchFamily="34" charset="0"/>
              <a:ea typeface="Verdana" panose="020B0604030504040204" pitchFamily="34" charset="0"/>
            </a:endParaRPr>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7305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73051" cy="338554"/>
              </a:xfrm>
              <a:prstGeom prst="rect">
                <a:avLst/>
              </a:prstGeom>
              <a:blipFill>
                <a:blip r:embed="rId3"/>
                <a:stretch>
                  <a:fillRect l="-3977" r="-7386"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5652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latin typeface="Verdana" panose="020B0604030504040204" pitchFamily="34" charset="0"/>
                  <a:ea typeface="Verdana" panose="020B0604030504040204" pitchFamily="34" charset="0"/>
                </a:endParaRPr>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56525" cy="338554"/>
              </a:xfrm>
              <a:prstGeom prst="rect">
                <a:avLst/>
              </a:prstGeom>
              <a:blipFill>
                <a:blip r:embed="rId4"/>
                <a:stretch>
                  <a:fillRect l="-11111"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5487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latin typeface="Verdana" panose="020B0604030504040204" pitchFamily="34" charset="0"/>
                  <a:ea typeface="Verdana" panose="020B0604030504040204" pitchFamily="34" charset="0"/>
                </a:endParaRPr>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54878" cy="338554"/>
              </a:xfrm>
              <a:prstGeom prst="rect">
                <a:avLst/>
              </a:prstGeom>
              <a:blipFill>
                <a:blip r:embed="rId5"/>
                <a:stretch>
                  <a:fillRect l="-19048" r="-16667" b="-1090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422102" cy="338554"/>
              </a:xfrm>
              <a:prstGeom prst="rect">
                <a:avLst/>
              </a:prstGeom>
              <a:blipFill>
                <a:blip r:embed="rId6"/>
                <a:stretch>
                  <a:fillRect l="-18571" r="-1429" b="-35714"/>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4155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415563" cy="338554"/>
              </a:xfrm>
              <a:prstGeom prst="rect">
                <a:avLst/>
              </a:prstGeom>
              <a:blipFill>
                <a:blip r:embed="rId7"/>
                <a:stretch>
                  <a:fillRect l="-19118" r="-1471" b="-38182"/>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9035675" y="5448242"/>
            <a:ext cx="713232"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9108589" y="5933050"/>
            <a:ext cx="274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422102" cy="338554"/>
              </a:xfrm>
              <a:prstGeom prst="rect">
                <a:avLst/>
              </a:prstGeom>
              <a:blipFill>
                <a:blip r:embed="rId8"/>
                <a:stretch>
                  <a:fillRect l="-18841" r="-2899"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422102" cy="338554"/>
              </a:xfrm>
              <a:prstGeom prst="rect">
                <a:avLst/>
              </a:prstGeom>
              <a:blipFill>
                <a:blip r:embed="rId9"/>
                <a:stretch>
                  <a:fillRect l="-18571" r="-1429" b="-3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8920685" y="5986023"/>
                <a:ext cx="41107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8920685" y="5986023"/>
                <a:ext cx="411074" cy="338554"/>
              </a:xfrm>
              <a:prstGeom prst="rect">
                <a:avLst/>
              </a:prstGeom>
              <a:blipFill>
                <a:blip r:embed="rId10"/>
                <a:stretch>
                  <a:fillRect l="-19118" b="-3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9249877" y="5028100"/>
                <a:ext cx="42210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latin typeface="Verdana" panose="020B0604030504040204" pitchFamily="34" charset="0"/>
                  <a:ea typeface="Verdana" panose="020B0604030504040204" pitchFamily="34" charset="0"/>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9249877" y="5028100"/>
                <a:ext cx="422102" cy="338554"/>
              </a:xfrm>
              <a:prstGeom prst="rect">
                <a:avLst/>
              </a:prstGeom>
              <a:blipFill>
                <a:blip r:embed="rId11"/>
                <a:stretch>
                  <a:fillRect l="-18571" r="-1429" b="-38182"/>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D35C4052-E72B-4067-948C-41E179DF2AF8}"/>
              </a:ext>
            </a:extLst>
          </p:cNvPr>
          <p:cNvSpPr/>
          <p:nvPr/>
        </p:nvSpPr>
        <p:spPr>
          <a:xfrm>
            <a:off x="365712" y="1755524"/>
            <a:ext cx="11460573" cy="461665"/>
          </a:xfrm>
          <a:prstGeom prst="rect">
            <a:avLst/>
          </a:prstGeom>
        </p:spPr>
        <p:txBody>
          <a:bodyPr wrap="none">
            <a:spAutoFit/>
          </a:bodyPr>
          <a:lstStyle/>
          <a:p>
            <a:pPr algn="ctr"/>
            <a:r>
              <a:rPr lang="en-US" sz="2400" dirty="0">
                <a:latin typeface="Verdana" panose="020B0604030504040204" pitchFamily="34" charset="0"/>
                <a:ea typeface="Verdana" panose="020B0604030504040204" pitchFamily="34" charset="0"/>
              </a:rPr>
              <a:t>Shapley values result from </a:t>
            </a:r>
            <a:r>
              <a:rPr lang="en-US" sz="2400" b="1" dirty="0">
                <a:latin typeface="Verdana" panose="020B0604030504040204" pitchFamily="34" charset="0"/>
                <a:ea typeface="Verdana" panose="020B0604030504040204" pitchFamily="34" charset="0"/>
              </a:rPr>
              <a:t>averaging over all N! possible orderings</a:t>
            </a:r>
            <a:r>
              <a:rPr lang="en-US" sz="2400" dirty="0">
                <a:latin typeface="Verdana" panose="020B0604030504040204" pitchFamily="34" charset="0"/>
                <a:ea typeface="Verdana" panose="020B0604030504040204" pitchFamily="34" charset="0"/>
              </a:rPr>
              <a:t>.</a:t>
            </a:r>
          </a:p>
        </p:txBody>
      </p:sp>
      <p:sp>
        <p:nvSpPr>
          <p:cNvPr id="43" name="TextBox 42">
            <a:extLst>
              <a:ext uri="{FF2B5EF4-FFF2-40B4-BE49-F238E27FC236}">
                <a16:creationId xmlns:a16="http://schemas.microsoft.com/office/drawing/2014/main" id="{2971E91A-3DCF-4DE5-B468-EEDA3FF46BBE}"/>
              </a:ext>
            </a:extLst>
          </p:cNvPr>
          <p:cNvSpPr txBox="1"/>
          <p:nvPr/>
        </p:nvSpPr>
        <p:spPr>
          <a:xfrm>
            <a:off x="5104380" y="2856432"/>
            <a:ext cx="1983235" cy="523220"/>
          </a:xfrm>
          <a:prstGeom prst="rect">
            <a:avLst/>
          </a:prstGeom>
          <a:noFill/>
        </p:spPr>
        <p:txBody>
          <a:bodyPr wrap="none" rtlCol="0">
            <a:spAutoFit/>
          </a:bodyPr>
          <a:lstStyle/>
          <a:p>
            <a:pPr algn="ctr"/>
            <a:r>
              <a:rPr lang="en-US" sz="2800" dirty="0">
                <a:latin typeface="Verdana" panose="020B0604030504040204" pitchFamily="34" charset="0"/>
                <a:ea typeface="Verdana" panose="020B0604030504040204" pitchFamily="34" charset="0"/>
              </a:rPr>
              <a:t>(NP-hard)</a:t>
            </a:r>
          </a:p>
        </p:txBody>
      </p:sp>
      <p:pic>
        <p:nvPicPr>
          <p:cNvPr id="31" name="Picture 30">
            <a:extLst>
              <a:ext uri="{FF2B5EF4-FFF2-40B4-BE49-F238E27FC236}">
                <a16:creationId xmlns:a16="http://schemas.microsoft.com/office/drawing/2014/main" id="{5286C3D0-1A89-4FC6-9CED-96B13E434FD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Tree>
    <p:extLst>
      <p:ext uri="{BB962C8B-B14F-4D97-AF65-F5344CB8AC3E}">
        <p14:creationId xmlns:p14="http://schemas.microsoft.com/office/powerpoint/2010/main" val="341175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764" y="716108"/>
            <a:ext cx="10515600" cy="419966"/>
          </a:xfrm>
        </p:spPr>
        <p:txBody>
          <a:bodyPr>
            <a:normAutofit fontScale="90000"/>
          </a:bodyPr>
          <a:lstStyle/>
          <a:p>
            <a:r>
              <a:rPr lang="en-US" sz="3200" b="1" dirty="0" smtClean="0">
                <a:latin typeface="Verdana" panose="020B0604030504040204" pitchFamily="34" charset="0"/>
                <a:ea typeface="Verdana" panose="020B0604030504040204" pitchFamily="34" charset="0"/>
              </a:rPr>
              <a:t>Our Product </a:t>
            </a:r>
            <a:endParaRPr lang="en-US" sz="3200" b="1" dirty="0">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a:xfrm>
            <a:off x="505691" y="1594716"/>
            <a:ext cx="10515600" cy="4351338"/>
          </a:xfrm>
        </p:spPr>
        <p:txBody>
          <a:bodyPr>
            <a:normAutofit/>
          </a:bodyPr>
          <a:lstStyle/>
          <a:p>
            <a:pPr algn="just"/>
            <a:r>
              <a:rPr lang="en-US" sz="2000" dirty="0" smtClean="0">
                <a:latin typeface="Verdana" panose="020B0604030504040204" pitchFamily="34" charset="0"/>
                <a:ea typeface="Verdana" panose="020B0604030504040204" pitchFamily="34" charset="0"/>
              </a:rPr>
              <a:t>Explains </a:t>
            </a:r>
            <a:r>
              <a:rPr lang="en-US" sz="2000" b="1" dirty="0" smtClean="0">
                <a:latin typeface="Verdana" panose="020B0604030504040204" pitchFamily="34" charset="0"/>
                <a:ea typeface="Verdana" panose="020B0604030504040204" pitchFamily="34" charset="0"/>
              </a:rPr>
              <a:t>Transparency</a:t>
            </a:r>
            <a:r>
              <a:rPr lang="en-US" sz="2000" dirty="0" smtClean="0">
                <a:latin typeface="Verdana" panose="020B0604030504040204" pitchFamily="34" charset="0"/>
                <a:ea typeface="Verdana" panose="020B0604030504040204" pitchFamily="34" charset="0"/>
              </a:rPr>
              <a:t> and </a:t>
            </a:r>
            <a:r>
              <a:rPr lang="en-US" sz="2000" b="1" dirty="0" smtClean="0">
                <a:latin typeface="Verdana" panose="020B0604030504040204" pitchFamily="34" charset="0"/>
                <a:ea typeface="Verdana" panose="020B0604030504040204" pitchFamily="34" charset="0"/>
              </a:rPr>
              <a:t>Fairness</a:t>
            </a:r>
          </a:p>
          <a:p>
            <a:pPr algn="just"/>
            <a:r>
              <a:rPr lang="en-US" sz="2000" dirty="0" smtClean="0">
                <a:latin typeface="Verdana" panose="020B0604030504040204" pitchFamily="34" charset="0"/>
                <a:ea typeface="Verdana" panose="020B0604030504040204" pitchFamily="34" charset="0"/>
              </a:rPr>
              <a:t>Our product aims at simplifying interpretations by providing explanations about predictions made by a ML model both a local and global leve</a:t>
            </a:r>
            <a:r>
              <a:rPr lang="en-US" sz="2000" dirty="0">
                <a:latin typeface="Verdana" panose="020B0604030504040204" pitchFamily="34" charset="0"/>
                <a:ea typeface="Verdana" panose="020B0604030504040204" pitchFamily="34" charset="0"/>
              </a:rPr>
              <a:t>l</a:t>
            </a:r>
            <a:r>
              <a:rPr lang="en-US" sz="2000" dirty="0" smtClean="0">
                <a:latin typeface="Verdana" panose="020B0604030504040204" pitchFamily="34" charset="0"/>
                <a:ea typeface="Verdana" panose="020B0604030504040204" pitchFamily="34" charset="0"/>
              </a:rPr>
              <a:t>.</a:t>
            </a:r>
          </a:p>
          <a:p>
            <a:pPr algn="just"/>
            <a:r>
              <a:rPr lang="en-US" sz="2000" dirty="0" smtClean="0">
                <a:latin typeface="Verdana" panose="020B0604030504040204" pitchFamily="34" charset="0"/>
                <a:ea typeface="Verdana" panose="020B0604030504040204" pitchFamily="34" charset="0"/>
              </a:rPr>
              <a:t>Additionally, it also check for fairness of the data and model by quantifying bias associated with any sensitive variable such as gender, caste, ethnicity, etc.</a:t>
            </a:r>
            <a:endParaRPr lang="en-US"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70016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6545" y="1279236"/>
            <a:ext cx="10963564" cy="5366327"/>
          </a:xfrm>
        </p:spPr>
        <p:txBody>
          <a:bodyPr>
            <a:normAutofit/>
          </a:bodyPr>
          <a:lstStyle/>
          <a:p>
            <a:pPr algn="l"/>
            <a:r>
              <a:rPr lang="en-US" sz="2000" dirty="0">
                <a:latin typeface="Verdana" panose="020B0604030504040204" pitchFamily="34" charset="0"/>
                <a:ea typeface="Verdana" panose="020B0604030504040204" pitchFamily="34" charset="0"/>
              </a:rPr>
              <a:t>Different types </a:t>
            </a:r>
            <a:r>
              <a:rPr lang="en-US" sz="2000" dirty="0" smtClean="0">
                <a:latin typeface="Verdana" panose="020B0604030504040204" pitchFamily="34" charset="0"/>
                <a:ea typeface="Verdana" panose="020B0604030504040204" pitchFamily="34" charset="0"/>
              </a:rPr>
              <a:t>of models are supported </a:t>
            </a:r>
            <a:r>
              <a:rPr lang="en-US" sz="2000" dirty="0">
                <a:latin typeface="Verdana" panose="020B0604030504040204" pitchFamily="34" charset="0"/>
                <a:ea typeface="Verdana" panose="020B0604030504040204" pitchFamily="34" charset="0"/>
              </a:rPr>
              <a:t>by </a:t>
            </a:r>
            <a:r>
              <a:rPr lang="en-US" sz="2000" dirty="0" smtClean="0">
                <a:latin typeface="Verdana" panose="020B0604030504040204" pitchFamily="34" charset="0"/>
                <a:ea typeface="Verdana" panose="020B0604030504040204" pitchFamily="34" charset="0"/>
              </a:rPr>
              <a:t>our tool  :</a:t>
            </a:r>
          </a:p>
          <a:p>
            <a:pPr algn="l"/>
            <a:endParaRPr lang="en-US" sz="2000" dirty="0">
              <a:latin typeface="Verdana" panose="020B0604030504040204" pitchFamily="34" charset="0"/>
              <a:ea typeface="Verdana" panose="020B0604030504040204" pitchFamily="34" charset="0"/>
            </a:endParaRPr>
          </a:p>
          <a:p>
            <a:pPr algn="l"/>
            <a:endParaRPr lang="en-US" sz="2000" dirty="0">
              <a:latin typeface="Verdana" panose="020B0604030504040204" pitchFamily="34" charset="0"/>
              <a:ea typeface="Verdana" panose="020B0604030504040204" pitchFamily="34" charset="0"/>
            </a:endParaRPr>
          </a:p>
          <a:p>
            <a:pPr algn="l"/>
            <a:endParaRPr lang="en-US" sz="2000" dirty="0">
              <a:latin typeface="Verdana" panose="020B0604030504040204" pitchFamily="34" charset="0"/>
              <a:ea typeface="Verdana" panose="020B0604030504040204" pitchFamily="34" charset="0"/>
            </a:endParaRPr>
          </a:p>
          <a:p>
            <a:pPr algn="l"/>
            <a:r>
              <a:rPr lang="en-US" sz="2000" dirty="0" smtClean="0">
                <a:latin typeface="Verdana" panose="020B0604030504040204" pitchFamily="34" charset="0"/>
                <a:ea typeface="Verdana" panose="020B0604030504040204" pitchFamily="34" charset="0"/>
              </a:rPr>
              <a:t>                                   </a:t>
            </a:r>
          </a:p>
          <a:p>
            <a:pPr algn="l"/>
            <a:endParaRPr lang="en-US" sz="2000" dirty="0">
              <a:latin typeface="Verdana" panose="020B0604030504040204" pitchFamily="34" charset="0"/>
              <a:ea typeface="Verdana" panose="020B0604030504040204" pitchFamily="34" charset="0"/>
            </a:endParaRPr>
          </a:p>
        </p:txBody>
      </p:sp>
      <p:sp>
        <p:nvSpPr>
          <p:cNvPr id="5" name="TextBox 4"/>
          <p:cNvSpPr txBox="1"/>
          <p:nvPr/>
        </p:nvSpPr>
        <p:spPr>
          <a:xfrm>
            <a:off x="822034" y="5718929"/>
            <a:ext cx="8608294" cy="5847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Note</a:t>
            </a:r>
            <a:r>
              <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Our fairness module does not require model. So, it’s a model independent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6" name="TextBox 5"/>
          <p:cNvSpPr txBox="1"/>
          <p:nvPr/>
        </p:nvSpPr>
        <p:spPr>
          <a:xfrm>
            <a:off x="822034" y="5106301"/>
            <a:ext cx="354676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Work in progress</a:t>
            </a:r>
          </a:p>
        </p:txBody>
      </p:sp>
      <p:sp>
        <p:nvSpPr>
          <p:cNvPr id="8" name="TextBox 7"/>
          <p:cNvSpPr txBox="1"/>
          <p:nvPr/>
        </p:nvSpPr>
        <p:spPr>
          <a:xfrm>
            <a:off x="6862618" y="1772971"/>
            <a:ext cx="425796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For now our </a:t>
            </a:r>
            <a:r>
              <a:rPr lang="en-US" sz="1100" b="1" i="1" dirty="0" smtClean="0">
                <a:solidFill>
                  <a:prstClr val="black"/>
                </a:solidFill>
                <a:latin typeface="Verdana" panose="020B0604030504040204" pitchFamily="34" charset="0"/>
                <a:ea typeface="Verdana" panose="020B0604030504040204" pitchFamily="34" charset="0"/>
              </a:rPr>
              <a:t>tool</a:t>
            </a:r>
            <a:r>
              <a:rPr kumimoji="0" lang="en-US" sz="1100" b="1" i="1" u="none" strike="noStrike" kern="120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rPr>
              <a:t> </a:t>
            </a:r>
            <a:r>
              <a:rPr kumimoji="0" lang="en-US" sz="1100" b="1"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will only support </a:t>
            </a:r>
            <a:r>
              <a:rPr kumimoji="0" lang="en-US" sz="1100" b="1" i="1"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sk</a:t>
            </a:r>
            <a:r>
              <a:rPr kumimoji="0" lang="en-US" sz="1100" b="1"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-learn models</a:t>
            </a:r>
          </a:p>
        </p:txBody>
      </p:sp>
      <p:sp>
        <p:nvSpPr>
          <p:cNvPr id="7" name="Rounded Rectangle 6"/>
          <p:cNvSpPr/>
          <p:nvPr/>
        </p:nvSpPr>
        <p:spPr>
          <a:xfrm>
            <a:off x="822034" y="1781645"/>
            <a:ext cx="2800412" cy="4785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Types of model</a:t>
            </a:r>
          </a:p>
        </p:txBody>
      </p:sp>
      <p:graphicFrame>
        <p:nvGraphicFramePr>
          <p:cNvPr id="19" name="Table 18"/>
          <p:cNvGraphicFramePr>
            <a:graphicFrameLocks noGrp="1"/>
          </p:cNvGraphicFramePr>
          <p:nvPr>
            <p:extLst>
              <p:ext uri="{D42A27DB-BD31-4B8C-83A1-F6EECF244321}">
                <p14:modId xmlns:p14="http://schemas.microsoft.com/office/powerpoint/2010/main" val="125212347"/>
              </p:ext>
            </p:extLst>
          </p:nvPr>
        </p:nvGraphicFramePr>
        <p:xfrm>
          <a:off x="6862620" y="2240923"/>
          <a:ext cx="4257962" cy="2877607"/>
        </p:xfrm>
        <a:graphic>
          <a:graphicData uri="http://schemas.openxmlformats.org/drawingml/2006/table">
            <a:tbl>
              <a:tblPr firstRow="1" bandRow="1">
                <a:tableStyleId>{7E9639D4-E3E2-4D34-9284-5A2195B3D0D7}</a:tableStyleId>
              </a:tblPr>
              <a:tblGrid>
                <a:gridCol w="1455699">
                  <a:extLst>
                    <a:ext uri="{9D8B030D-6E8A-4147-A177-3AD203B41FA5}">
                      <a16:colId xmlns:a16="http://schemas.microsoft.com/office/drawing/2014/main" val="2365250207"/>
                    </a:ext>
                  </a:extLst>
                </a:gridCol>
                <a:gridCol w="1455699">
                  <a:extLst>
                    <a:ext uri="{9D8B030D-6E8A-4147-A177-3AD203B41FA5}">
                      <a16:colId xmlns:a16="http://schemas.microsoft.com/office/drawing/2014/main" val="843442870"/>
                    </a:ext>
                  </a:extLst>
                </a:gridCol>
                <a:gridCol w="1346564">
                  <a:extLst>
                    <a:ext uri="{9D8B030D-6E8A-4147-A177-3AD203B41FA5}">
                      <a16:colId xmlns:a16="http://schemas.microsoft.com/office/drawing/2014/main" val="3806438365"/>
                    </a:ext>
                  </a:extLst>
                </a:gridCol>
              </a:tblGrid>
              <a:tr h="622559">
                <a:tc>
                  <a:txBody>
                    <a:bodyPr/>
                    <a:lstStyle/>
                    <a:p>
                      <a:r>
                        <a:rPr lang="en-US" sz="1200" dirty="0">
                          <a:latin typeface="Verdana" panose="020B0604030504040204" pitchFamily="34" charset="0"/>
                          <a:ea typeface="Verdana" panose="020B0604030504040204" pitchFamily="34" charset="0"/>
                        </a:rPr>
                        <a:t>Tree</a:t>
                      </a:r>
                      <a:r>
                        <a:rPr lang="en-US" sz="1200" baseline="0" dirty="0">
                          <a:latin typeface="Verdana" panose="020B0604030504040204" pitchFamily="34" charset="0"/>
                          <a:ea typeface="Verdana" panose="020B0604030504040204" pitchFamily="34" charset="0"/>
                        </a:rPr>
                        <a:t> Methods</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Linear methods</a:t>
                      </a:r>
                    </a:p>
                  </a:txBody>
                  <a:tcPr/>
                </a:tc>
                <a:tc>
                  <a:txBody>
                    <a:bodyPr/>
                    <a:lstStyle/>
                    <a:p>
                      <a:r>
                        <a:rPr lang="en-US" sz="1200" dirty="0">
                          <a:latin typeface="Verdana" panose="020B0604030504040204" pitchFamily="34" charset="0"/>
                          <a:ea typeface="Verdana" panose="020B0604030504040204" pitchFamily="34" charset="0"/>
                        </a:rPr>
                        <a:t>Kernel Methods</a:t>
                      </a:r>
                    </a:p>
                  </a:txBody>
                  <a:tcPr/>
                </a:tc>
                <a:extLst>
                  <a:ext uri="{0D108BD9-81ED-4DB2-BD59-A6C34878D82A}">
                    <a16:rowId xmlns:a16="http://schemas.microsoft.com/office/drawing/2014/main" val="2212153355"/>
                  </a:ext>
                </a:extLst>
              </a:tr>
              <a:tr h="622559">
                <a:tc>
                  <a:txBody>
                    <a:bodyPr/>
                    <a:lstStyle/>
                    <a:p>
                      <a:r>
                        <a:rPr lang="en-US" sz="1200" dirty="0">
                          <a:latin typeface="Verdana" panose="020B0604030504040204" pitchFamily="34" charset="0"/>
                          <a:ea typeface="Verdana" panose="020B0604030504040204" pitchFamily="34" charset="0"/>
                        </a:rPr>
                        <a:t>Random</a:t>
                      </a:r>
                      <a:r>
                        <a:rPr lang="en-US" sz="1200" baseline="0" dirty="0">
                          <a:latin typeface="Verdana" panose="020B0604030504040204" pitchFamily="34" charset="0"/>
                          <a:ea typeface="Verdana" panose="020B0604030504040204" pitchFamily="34" charset="0"/>
                        </a:rPr>
                        <a:t> Forest</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Linear Regression</a:t>
                      </a:r>
                    </a:p>
                  </a:txBody>
                  <a:tcPr/>
                </a:tc>
                <a:tc>
                  <a:txBody>
                    <a:bodyPr/>
                    <a:lstStyle/>
                    <a:p>
                      <a:r>
                        <a:rPr lang="en-US" sz="1200" dirty="0">
                          <a:latin typeface="Verdana" panose="020B0604030504040204" pitchFamily="34" charset="0"/>
                          <a:ea typeface="Verdana" panose="020B0604030504040204" pitchFamily="34" charset="0"/>
                        </a:rPr>
                        <a:t>SVM</a:t>
                      </a:r>
                    </a:p>
                  </a:txBody>
                  <a:tcPr/>
                </a:tc>
                <a:extLst>
                  <a:ext uri="{0D108BD9-81ED-4DB2-BD59-A6C34878D82A}">
                    <a16:rowId xmlns:a16="http://schemas.microsoft.com/office/drawing/2014/main" val="2084482404"/>
                  </a:ext>
                </a:extLst>
              </a:tr>
              <a:tr h="504965">
                <a:tc>
                  <a:txBody>
                    <a:bodyPr/>
                    <a:lstStyle/>
                    <a:p>
                      <a:r>
                        <a:rPr lang="en-US" sz="1200" dirty="0" err="1">
                          <a:latin typeface="Verdana" panose="020B0604030504040204" pitchFamily="34" charset="0"/>
                          <a:ea typeface="Verdana" panose="020B0604030504040204" pitchFamily="34" charset="0"/>
                        </a:rPr>
                        <a:t>CatBoost</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err="1">
                          <a:effectLst/>
                          <a:latin typeface="Verdana" panose="020B0604030504040204" pitchFamily="34" charset="0"/>
                          <a:ea typeface="Verdana" panose="020B0604030504040204" pitchFamily="34" charset="0"/>
                        </a:rPr>
                        <a:t>ElasticNet</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KNN</a:t>
                      </a:r>
                    </a:p>
                  </a:txBody>
                  <a:tcPr/>
                </a:tc>
                <a:extLst>
                  <a:ext uri="{0D108BD9-81ED-4DB2-BD59-A6C34878D82A}">
                    <a16:rowId xmlns:a16="http://schemas.microsoft.com/office/drawing/2014/main" val="548459694"/>
                  </a:ext>
                </a:extLst>
              </a:tr>
              <a:tr h="504965">
                <a:tc>
                  <a:txBody>
                    <a:bodyPr/>
                    <a:lstStyle/>
                    <a:p>
                      <a:r>
                        <a:rPr lang="en-US" sz="1200" dirty="0" err="1">
                          <a:latin typeface="Verdana" panose="020B0604030504040204" pitchFamily="34" charset="0"/>
                          <a:ea typeface="Verdana" panose="020B0604030504040204" pitchFamily="34" charset="0"/>
                        </a:rPr>
                        <a:t>XGBoost</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err="1">
                          <a:latin typeface="Verdana" panose="020B0604030504040204" pitchFamily="34" charset="0"/>
                          <a:ea typeface="Verdana" panose="020B0604030504040204" pitchFamily="34" charset="0"/>
                        </a:rPr>
                        <a:t>BayesRidge</a:t>
                      </a:r>
                      <a:endParaRPr lang="en-US" sz="1200" dirty="0">
                        <a:latin typeface="Verdana" panose="020B0604030504040204" pitchFamily="34" charset="0"/>
                        <a:ea typeface="Verdana" panose="020B0604030504040204" pitchFamily="34" charset="0"/>
                      </a:endParaRPr>
                    </a:p>
                  </a:txBody>
                  <a:tcPr/>
                </a:tc>
                <a:tc>
                  <a:txBody>
                    <a:bodyPr/>
                    <a:lstStyle/>
                    <a:p>
                      <a:endParaRPr lang="en-US" sz="120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439195950"/>
                  </a:ext>
                </a:extLst>
              </a:tr>
              <a:tr h="622559">
                <a:tc>
                  <a:txBody>
                    <a:bodyPr/>
                    <a:lstStyle/>
                    <a:p>
                      <a:r>
                        <a:rPr lang="en-US" sz="1200" dirty="0">
                          <a:latin typeface="Verdana" panose="020B0604030504040204" pitchFamily="34" charset="0"/>
                          <a:ea typeface="Verdana" panose="020B0604030504040204" pitchFamily="34" charset="0"/>
                        </a:rPr>
                        <a:t>GBM</a:t>
                      </a:r>
                      <a:r>
                        <a:rPr lang="en-US" sz="1200" baseline="0" dirty="0">
                          <a:latin typeface="Verdana" panose="020B0604030504040204" pitchFamily="34" charset="0"/>
                          <a:ea typeface="Verdana" panose="020B0604030504040204" pitchFamily="34" charset="0"/>
                        </a:rPr>
                        <a:t> &amp; LGBM</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Logistic regression</a:t>
                      </a:r>
                    </a:p>
                  </a:txBody>
                  <a:tcPr/>
                </a:tc>
                <a:tc>
                  <a:txBody>
                    <a:bodyPr/>
                    <a:lstStyle/>
                    <a:p>
                      <a:endParaRPr lang="en-US" sz="1200"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836911406"/>
                  </a:ext>
                </a:extLst>
              </a:tr>
            </a:tbl>
          </a:graphicData>
        </a:graphic>
      </p:graphicFrame>
      <p:sp>
        <p:nvSpPr>
          <p:cNvPr id="18" name="Title 1"/>
          <p:cNvSpPr txBox="1">
            <a:spLocks/>
          </p:cNvSpPr>
          <p:nvPr/>
        </p:nvSpPr>
        <p:spPr>
          <a:xfrm>
            <a:off x="632690" y="767648"/>
            <a:ext cx="10515600" cy="3663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900" b="1" dirty="0">
                <a:latin typeface="Verdana" panose="020B0604030504040204" pitchFamily="34" charset="0"/>
                <a:ea typeface="Verdana" panose="020B0604030504040204" pitchFamily="34" charset="0"/>
              </a:rPr>
              <a:t>Model </a:t>
            </a:r>
            <a:r>
              <a:rPr lang="en-US" sz="2900" b="1" dirty="0" smtClean="0">
                <a:latin typeface="Verdana" panose="020B0604030504040204" pitchFamily="34" charset="0"/>
                <a:ea typeface="Verdana" panose="020B0604030504040204" pitchFamily="34" charset="0"/>
              </a:rPr>
              <a:t>coverage</a:t>
            </a:r>
            <a:endParaRPr lang="en-US" sz="2900" b="1" dirty="0">
              <a:latin typeface="Verdana" panose="020B0604030504040204" pitchFamily="34" charset="0"/>
              <a:ea typeface="Verdana" panose="020B0604030504040204" pitchFamily="34" charset="0"/>
            </a:endParaRPr>
          </a:p>
        </p:txBody>
      </p:sp>
      <p:sp>
        <p:nvSpPr>
          <p:cNvPr id="16" name="Rounded Rectangle 15"/>
          <p:cNvSpPr/>
          <p:nvPr/>
        </p:nvSpPr>
        <p:spPr>
          <a:xfrm>
            <a:off x="822033" y="3459959"/>
            <a:ext cx="3380513" cy="4465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prstClr val="black"/>
                </a:solidFill>
                <a:latin typeface="Verdana" panose="020B0604030504040204" pitchFamily="34" charset="0"/>
                <a:ea typeface="Verdana" panose="020B0604030504040204" pitchFamily="34" charset="0"/>
              </a:rPr>
              <a:t>Different Algorithmic methods</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 name="Rectangle 3"/>
          <p:cNvSpPr/>
          <p:nvPr/>
        </p:nvSpPr>
        <p:spPr>
          <a:xfrm>
            <a:off x="822034" y="2283961"/>
            <a:ext cx="2872512" cy="93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Verdana" panose="020B0604030504040204" pitchFamily="34" charset="0"/>
                <a:ea typeface="Verdana" panose="020B0604030504040204" pitchFamily="34" charset="0"/>
              </a:rPr>
              <a:t>1. Classification</a:t>
            </a:r>
          </a:p>
          <a:p>
            <a:r>
              <a:rPr lang="en-US" sz="1400" dirty="0" smtClean="0">
                <a:solidFill>
                  <a:schemeClr val="tx1"/>
                </a:solidFill>
                <a:latin typeface="Verdana" panose="020B0604030504040204" pitchFamily="34" charset="0"/>
                <a:ea typeface="Verdana" panose="020B0604030504040204" pitchFamily="34" charset="0"/>
              </a:rPr>
              <a:t>2. Regression</a:t>
            </a:r>
          </a:p>
          <a:p>
            <a:endParaRPr lang="en-US" sz="1400" dirty="0" smtClean="0">
              <a:solidFill>
                <a:schemeClr val="tx1"/>
              </a:solidFill>
              <a:latin typeface="Verdana" panose="020B0604030504040204" pitchFamily="34" charset="0"/>
              <a:ea typeface="Verdana" panose="020B0604030504040204" pitchFamily="34" charset="0"/>
            </a:endParaRPr>
          </a:p>
        </p:txBody>
      </p:sp>
      <p:sp>
        <p:nvSpPr>
          <p:cNvPr id="11" name="Rectangle 10"/>
          <p:cNvSpPr/>
          <p:nvPr/>
        </p:nvSpPr>
        <p:spPr>
          <a:xfrm>
            <a:off x="822033" y="3980871"/>
            <a:ext cx="3805386" cy="1155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400" dirty="0" smtClean="0">
                <a:solidFill>
                  <a:schemeClr val="tx1"/>
                </a:solidFill>
                <a:latin typeface="Verdana" panose="020B0604030504040204" pitchFamily="34" charset="0"/>
                <a:ea typeface="Verdana" panose="020B0604030504040204" pitchFamily="34" charset="0"/>
              </a:rPr>
              <a:t>All Tree Methods</a:t>
            </a:r>
          </a:p>
          <a:p>
            <a:pPr marL="228600" indent="-228600">
              <a:buAutoNum type="arabicPeriod"/>
            </a:pPr>
            <a:r>
              <a:rPr lang="en-US" sz="1400" dirty="0" smtClean="0">
                <a:solidFill>
                  <a:schemeClr val="tx1"/>
                </a:solidFill>
                <a:latin typeface="Verdana" panose="020B0604030504040204" pitchFamily="34" charset="0"/>
                <a:ea typeface="Verdana" panose="020B0604030504040204" pitchFamily="34" charset="0"/>
              </a:rPr>
              <a:t>Linear Methods</a:t>
            </a:r>
          </a:p>
          <a:p>
            <a:pPr marL="228600" indent="-228600">
              <a:buAutoNum type="arabicPeriod"/>
            </a:pPr>
            <a:r>
              <a:rPr lang="en-US" sz="1400" dirty="0" smtClean="0">
                <a:solidFill>
                  <a:schemeClr val="tx1"/>
                </a:solidFill>
                <a:latin typeface="Verdana" panose="020B0604030504040204" pitchFamily="34" charset="0"/>
                <a:ea typeface="Verdana" panose="020B0604030504040204" pitchFamily="34" charset="0"/>
              </a:rPr>
              <a:t>Kernel Methods</a:t>
            </a:r>
          </a:p>
          <a:p>
            <a:pPr marL="228600" indent="-228600">
              <a:buAutoNum type="arabicPeriod"/>
            </a:pPr>
            <a:r>
              <a:rPr lang="en-US" sz="1400" dirty="0" smtClean="0">
                <a:solidFill>
                  <a:schemeClr val="tx1"/>
                </a:solidFill>
                <a:latin typeface="Verdana" panose="020B0604030504040204" pitchFamily="34" charset="0"/>
                <a:ea typeface="Verdana" panose="020B0604030504040204" pitchFamily="34" charset="0"/>
              </a:rPr>
              <a:t>Deep Neural Networks*</a:t>
            </a:r>
            <a:endParaRPr lang="en-US" sz="14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184108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850" b="1" dirty="0" smtClean="0">
                <a:latin typeface="Verdana" panose="020B0604030504040204" pitchFamily="34" charset="0"/>
                <a:ea typeface="Verdana" panose="020B0604030504040204" pitchFamily="34" charset="0"/>
              </a:rPr>
              <a:t>FAIRNESS</a:t>
            </a:r>
            <a:endParaRPr lang="en-US" sz="385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149491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orgia Tech Researchers Improve Fairness in the Machine Learning Pipeline  | School of Electrical and Computer Engineering at the Georgia Institute of  Technolog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8144" y="3964356"/>
            <a:ext cx="3521365" cy="27219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62709" y="1423659"/>
            <a:ext cx="10515600" cy="4351338"/>
          </a:xfrm>
        </p:spPr>
        <p:txBody>
          <a:bodyPr>
            <a:normAutofit/>
          </a:bodyPr>
          <a:lstStyle/>
          <a:p>
            <a:pPr marL="0" indent="0" algn="just">
              <a:buNone/>
            </a:pPr>
            <a:r>
              <a:rPr lang="en-US" sz="2000" dirty="0" smtClean="0">
                <a:latin typeface="Verdana" panose="020B0604030504040204" pitchFamily="34" charset="0"/>
                <a:ea typeface="Verdana" panose="020B0604030504040204" pitchFamily="34" charset="0"/>
              </a:rPr>
              <a:t>Assessing Fairness means that segments of </a:t>
            </a:r>
            <a:r>
              <a:rPr lang="en-US" sz="2000" i="1" dirty="0" smtClean="0">
                <a:latin typeface="Verdana" panose="020B0604030504040204" pitchFamily="34" charset="0"/>
                <a:ea typeface="Verdana" panose="020B0604030504040204" pitchFamily="34" charset="0"/>
              </a:rPr>
              <a:t>sensitive variables </a:t>
            </a:r>
            <a:r>
              <a:rPr lang="en-US" sz="2000" dirty="0" smtClean="0">
                <a:latin typeface="Verdana" panose="020B0604030504040204" pitchFamily="34" charset="0"/>
                <a:ea typeface="Verdana" panose="020B0604030504040204" pitchFamily="34" charset="0"/>
              </a:rPr>
              <a:t>within training data and new unseen data are expected to be treated equally*(ideal condition) in terms of accuracy, selectivity, opportunity.</a:t>
            </a:r>
          </a:p>
          <a:p>
            <a:pPr algn="just"/>
            <a:endParaRPr lang="en-US" sz="2000" dirty="0" smtClean="0">
              <a:latin typeface="Verdana" panose="020B0604030504040204" pitchFamily="34" charset="0"/>
              <a:ea typeface="Verdana" panose="020B0604030504040204" pitchFamily="34" charset="0"/>
            </a:endParaRPr>
          </a:p>
          <a:p>
            <a:pPr marL="0" indent="0" algn="just">
              <a:buNone/>
            </a:pPr>
            <a:r>
              <a:rPr lang="en-US" sz="2000" b="1" dirty="0" smtClean="0">
                <a:latin typeface="Verdana" panose="020B0604030504040204" pitchFamily="34" charset="0"/>
                <a:ea typeface="Verdana" panose="020B0604030504040204" pitchFamily="34" charset="0"/>
              </a:rPr>
              <a:t>Apple's </a:t>
            </a:r>
            <a:r>
              <a:rPr lang="en-US" sz="2000" b="1" dirty="0">
                <a:latin typeface="Verdana" panose="020B0604030504040204" pitchFamily="34" charset="0"/>
                <a:ea typeface="Verdana" panose="020B0604030504040204" pitchFamily="34" charset="0"/>
              </a:rPr>
              <a:t>Titanium Credit Card serves a good example</a:t>
            </a:r>
            <a:r>
              <a:rPr lang="en-US" sz="2000" b="1" dirty="0" smtClean="0">
                <a:latin typeface="Verdana" panose="020B0604030504040204" pitchFamily="34" charset="0"/>
                <a:ea typeface="Verdana" panose="020B0604030504040204" pitchFamily="34" charset="0"/>
              </a:rPr>
              <a:t>.</a:t>
            </a:r>
            <a:endParaRPr lang="en-US" sz="2000" b="1" dirty="0">
              <a:latin typeface="Verdana" panose="020B0604030504040204" pitchFamily="34" charset="0"/>
              <a:ea typeface="Verdana" panose="020B0604030504040204" pitchFamily="34" charset="0"/>
            </a:endParaRPr>
          </a:p>
          <a:p>
            <a:pPr algn="just"/>
            <a:r>
              <a:rPr lang="en-US" sz="2000" dirty="0">
                <a:latin typeface="Verdana" panose="020B0604030504040204" pitchFamily="34" charset="0"/>
                <a:ea typeface="Verdana" panose="020B0604030504040204" pitchFamily="34" charset="0"/>
              </a:rPr>
              <a:t>The algorithm at the backend assesses an individuals credit worthiness taking into account factors such as personal credit scores and personal debt.</a:t>
            </a:r>
          </a:p>
          <a:p>
            <a:pPr algn="just"/>
            <a:r>
              <a:rPr lang="en-US" sz="2000" dirty="0">
                <a:latin typeface="Verdana" panose="020B0604030504040204" pitchFamily="34" charset="0"/>
                <a:ea typeface="Verdana" panose="020B0604030504040204" pitchFamily="34" charset="0"/>
              </a:rPr>
              <a:t>It was observed that men received higher credit limits than women – a case of unfair model.</a:t>
            </a:r>
          </a:p>
        </p:txBody>
      </p:sp>
      <p:sp>
        <p:nvSpPr>
          <p:cNvPr id="7" name="Title 1"/>
          <p:cNvSpPr txBox="1">
            <a:spLocks/>
          </p:cNvSpPr>
          <p:nvPr/>
        </p:nvSpPr>
        <p:spPr>
          <a:xfrm>
            <a:off x="625766" y="716660"/>
            <a:ext cx="10515600" cy="366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dirty="0">
                <a:latin typeface="Verdana" panose="020B0604030504040204" pitchFamily="34" charset="0"/>
                <a:ea typeface="Verdana" panose="020B0604030504040204" pitchFamily="34" charset="0"/>
              </a:rPr>
              <a:t>What is Fairness </a:t>
            </a:r>
            <a:r>
              <a:rPr lang="en-US" sz="2900" b="1" dirty="0" smtClean="0">
                <a:latin typeface="Verdana" panose="020B0604030504040204" pitchFamily="34" charset="0"/>
                <a:ea typeface="Verdana" panose="020B0604030504040204" pitchFamily="34" charset="0"/>
              </a:rPr>
              <a:t>Measurement ?</a:t>
            </a:r>
            <a:endParaRPr lang="en-US" sz="29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0244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76588" y="1431110"/>
            <a:ext cx="8726424" cy="1938992"/>
          </a:xfrm>
          <a:prstGeom prst="rect">
            <a:avLst/>
          </a:prstGeom>
        </p:spPr>
        <p:txBody>
          <a:bodyPr wrap="square">
            <a:spAutoFit/>
          </a:bodyPr>
          <a:lstStyle/>
          <a:p>
            <a:r>
              <a:rPr lang="en-US" sz="1200" b="1" dirty="0" smtClean="0">
                <a:effectLst/>
                <a:latin typeface="Verdana" panose="020B0604030504040204" pitchFamily="34" charset="0"/>
                <a:ea typeface="Verdana" panose="020B0604030504040204" pitchFamily="34" charset="0"/>
              </a:rPr>
              <a:t>Statistical Parity difference(</a:t>
            </a:r>
            <a:r>
              <a:rPr lang="en-US" sz="1200" b="1" dirty="0">
                <a:latin typeface="Verdana" panose="020B0604030504040204" pitchFamily="34" charset="0"/>
                <a:ea typeface="Verdana" panose="020B0604030504040204" pitchFamily="34" charset="0"/>
              </a:rPr>
              <a:t>Fairness at Data </a:t>
            </a:r>
            <a:r>
              <a:rPr lang="en-US" sz="1200" b="1" dirty="0" smtClean="0">
                <a:latin typeface="Verdana" panose="020B0604030504040204" pitchFamily="34" charset="0"/>
                <a:ea typeface="Verdana" panose="020B0604030504040204" pitchFamily="34" charset="0"/>
              </a:rPr>
              <a:t>Level</a:t>
            </a:r>
            <a:r>
              <a:rPr lang="en-US" sz="1200" b="1" dirty="0" smtClean="0">
                <a:effectLst/>
                <a:latin typeface="Verdana" panose="020B0604030504040204" pitchFamily="34" charset="0"/>
                <a:ea typeface="Verdana" panose="020B0604030504040204" pitchFamily="34" charset="0"/>
              </a:rPr>
              <a:t>)    :   </a:t>
            </a:r>
            <a:r>
              <a:rPr lang="en-US" sz="1200" dirty="0" smtClean="0">
                <a:effectLst/>
                <a:latin typeface="Verdana" panose="020B0604030504040204" pitchFamily="34" charset="0"/>
                <a:ea typeface="Verdana" panose="020B0604030504040204" pitchFamily="34" charset="0"/>
              </a:rPr>
              <a:t> </a:t>
            </a:r>
          </a:p>
          <a:p>
            <a:pPr marR="0" lvl="0">
              <a:spcBef>
                <a:spcPts val="0"/>
              </a:spcBef>
              <a:spcAft>
                <a:spcPts val="0"/>
              </a:spcAft>
            </a:pPr>
            <a:r>
              <a:rPr lang="en-US" sz="1200" dirty="0" smtClean="0">
                <a:effectLst/>
                <a:latin typeface="Verdana" panose="020B0604030504040204" pitchFamily="34" charset="0"/>
                <a:ea typeface="Verdana" panose="020B0604030504040204" pitchFamily="34" charset="0"/>
              </a:rPr>
              <a:t>  </a:t>
            </a:r>
          </a:p>
          <a:p>
            <a:pPr marL="285750" indent="-285750">
              <a:buFont typeface="Arial" panose="020B0604020202020204" pitchFamily="34" charset="0"/>
              <a:buChar char="•"/>
            </a:pPr>
            <a:r>
              <a:rPr lang="en-US" sz="1200" dirty="0">
                <a:latin typeface="Verdana" panose="020B0604030504040204" pitchFamily="34" charset="0"/>
                <a:ea typeface="Verdana" panose="020B0604030504040204" pitchFamily="34" charset="0"/>
              </a:rPr>
              <a:t>Fairness at </a:t>
            </a:r>
            <a:r>
              <a:rPr lang="en-US" sz="1200" dirty="0" smtClean="0">
                <a:latin typeface="Verdana" panose="020B0604030504040204" pitchFamily="34" charset="0"/>
                <a:ea typeface="Verdana" panose="020B0604030504040204" pitchFamily="34" charset="0"/>
              </a:rPr>
              <a:t>pre </a:t>
            </a:r>
            <a:r>
              <a:rPr lang="en-US" sz="1200" dirty="0">
                <a:latin typeface="Verdana" panose="020B0604030504040204" pitchFamily="34" charset="0"/>
                <a:ea typeface="Verdana" panose="020B0604030504040204" pitchFamily="34" charset="0"/>
              </a:rPr>
              <a:t>modeling </a:t>
            </a:r>
            <a:r>
              <a:rPr lang="en-US" sz="1200" dirty="0" smtClean="0">
                <a:latin typeface="Verdana" panose="020B0604030504040204" pitchFamily="34" charset="0"/>
                <a:ea typeface="Verdana" panose="020B0604030504040204" pitchFamily="34" charset="0"/>
              </a:rPr>
              <a:t>stage</a:t>
            </a:r>
            <a:endParaRPr lang="en-US" sz="1200" dirty="0" smtClean="0">
              <a:effectLst/>
              <a:latin typeface="Verdana" panose="020B0604030504040204" pitchFamily="34" charset="0"/>
              <a:ea typeface="Verdana" panose="020B0604030504040204" pitchFamily="34" charset="0"/>
            </a:endParaRPr>
          </a:p>
          <a:p>
            <a:pPr marL="285750" marR="0" lvl="0" indent="-285750">
              <a:spcBef>
                <a:spcPts val="0"/>
              </a:spcBef>
              <a:spcAft>
                <a:spcPts val="0"/>
              </a:spcAft>
              <a:buFont typeface="Arial" panose="020B0604020202020204" pitchFamily="34" charset="0"/>
              <a:buChar char="•"/>
            </a:pPr>
            <a:r>
              <a:rPr lang="en-US" sz="1200" dirty="0" smtClean="0">
                <a:effectLst/>
                <a:latin typeface="Verdana" panose="020B0604030504040204" pitchFamily="34" charset="0"/>
                <a:ea typeface="Verdana" panose="020B0604030504040204" pitchFamily="34" charset="0"/>
              </a:rPr>
              <a:t>Computed as the difference of the rate of favorable outcomes received by the unprivileged group to the privileged group.</a:t>
            </a:r>
          </a:p>
          <a:p>
            <a:pPr marL="285750" marR="0" lvl="0" indent="-285750">
              <a:spcBef>
                <a:spcPts val="0"/>
              </a:spcBef>
              <a:spcAft>
                <a:spcPts val="0"/>
              </a:spcAft>
              <a:buFont typeface="Arial" panose="020B0604020202020204" pitchFamily="34" charset="0"/>
              <a:buChar char="•"/>
            </a:pPr>
            <a:r>
              <a:rPr lang="en-US" sz="1200" dirty="0" smtClean="0">
                <a:effectLst/>
                <a:latin typeface="Verdana" panose="020B0604030504040204" pitchFamily="34" charset="0"/>
                <a:ea typeface="Verdana" panose="020B0604030504040204" pitchFamily="34" charset="0"/>
              </a:rPr>
              <a:t>The ideal value is 0.</a:t>
            </a:r>
          </a:p>
          <a:p>
            <a:pPr marL="285750" indent="-285750">
              <a:buFont typeface="Arial" panose="020B0604020202020204" pitchFamily="34" charset="0"/>
              <a:buChar char="•"/>
            </a:pPr>
            <a:r>
              <a:rPr lang="en-US" sz="1200" dirty="0">
                <a:latin typeface="Verdana" panose="020B0604030504040204" pitchFamily="34" charset="0"/>
                <a:ea typeface="Verdana" panose="020B0604030504040204" pitchFamily="34" charset="0"/>
              </a:rPr>
              <a:t>A value of &lt; 0 implies higher benefit for the privileged group and a value &gt; 0 implies higher benefit for the unprivileged group</a:t>
            </a:r>
            <a:r>
              <a:rPr lang="en-US" sz="1200" dirty="0" smtClean="0">
                <a:latin typeface="Verdana" panose="020B0604030504040204" pitchFamily="34" charset="0"/>
                <a:ea typeface="Verdana" panose="020B0604030504040204" pitchFamily="34" charset="0"/>
              </a:rPr>
              <a:t>.</a:t>
            </a:r>
            <a:endParaRPr lang="en-US" sz="12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sz="1200" dirty="0" smtClean="0">
              <a:effectLst/>
              <a:latin typeface="Verdana" panose="020B0604030504040204" pitchFamily="34" charset="0"/>
              <a:ea typeface="Verdana" panose="020B0604030504040204" pitchFamily="34" charset="0"/>
            </a:endParaRPr>
          </a:p>
          <a:p>
            <a:pPr marR="0" lvl="0">
              <a:spcBef>
                <a:spcPts val="0"/>
              </a:spcBef>
              <a:spcAft>
                <a:spcPts val="0"/>
              </a:spcAft>
            </a:pPr>
            <a:r>
              <a:rPr lang="en-US" sz="1200" dirty="0" smtClean="0">
                <a:solidFill>
                  <a:srgbClr val="000000"/>
                </a:solidFill>
                <a:effectLst/>
                <a:latin typeface="Verdana" panose="020B0604030504040204" pitchFamily="34" charset="0"/>
                <a:ea typeface="Verdana" panose="020B0604030504040204" pitchFamily="34" charset="0"/>
              </a:rPr>
              <a:t>𝑃𝑟(𝑌=1|𝐷=𝑢𝑛𝑝𝑟𝑖𝑣𝑖𝑙𝑒𝑔𝑒𝑑)−𝑃𝑟(𝑌=1|𝐷=𝑝𝑟𝑖𝑣𝑖𝑙𝑒𝑔𝑒𝑑)</a:t>
            </a:r>
            <a:endParaRPr lang="en-US" sz="1200" dirty="0">
              <a:effectLst/>
              <a:latin typeface="Verdana" panose="020B0604030504040204" pitchFamily="34" charset="0"/>
              <a:ea typeface="Verdana" panose="020B0604030504040204" pitchFamily="34" charset="0"/>
            </a:endParaRPr>
          </a:p>
        </p:txBody>
      </p:sp>
      <p:sp>
        <p:nvSpPr>
          <p:cNvPr id="10" name="Rectangle 9"/>
          <p:cNvSpPr/>
          <p:nvPr/>
        </p:nvSpPr>
        <p:spPr>
          <a:xfrm>
            <a:off x="676588" y="5254135"/>
            <a:ext cx="7491984" cy="830997"/>
          </a:xfrm>
          <a:prstGeom prst="rect">
            <a:avLst/>
          </a:prstGeom>
        </p:spPr>
        <p:txBody>
          <a:bodyPr wrap="square">
            <a:spAutoFit/>
          </a:bodyPr>
          <a:lstStyle/>
          <a:p>
            <a:pPr marR="0" lvl="0">
              <a:spcBef>
                <a:spcPts val="0"/>
              </a:spcBef>
              <a:spcAft>
                <a:spcPts val="0"/>
              </a:spcAft>
            </a:pPr>
            <a:r>
              <a:rPr lang="en-US" sz="1200" dirty="0" smtClean="0">
                <a:effectLst/>
                <a:latin typeface="Verdana" panose="020B0604030504040204" pitchFamily="34" charset="0"/>
                <a:ea typeface="Verdana" panose="020B0604030504040204" pitchFamily="34" charset="0"/>
              </a:rPr>
              <a:t>Mean Absolute Error    : </a:t>
            </a:r>
          </a:p>
          <a:p>
            <a:pPr marR="0" lvl="0">
              <a:spcBef>
                <a:spcPts val="0"/>
              </a:spcBef>
              <a:spcAft>
                <a:spcPts val="0"/>
              </a:spcAft>
            </a:pPr>
            <a:endParaRPr lang="en-US" sz="1200" dirty="0" smtClean="0">
              <a:effectLst/>
              <a:latin typeface="Verdana" panose="020B0604030504040204" pitchFamily="34" charset="0"/>
              <a:ea typeface="Verdana" panose="020B0604030504040204" pitchFamily="34" charset="0"/>
            </a:endParaRPr>
          </a:p>
          <a:p>
            <a:pPr marL="285750" marR="0" lvl="0" indent="-285750">
              <a:spcBef>
                <a:spcPts val="0"/>
              </a:spcBef>
              <a:spcAft>
                <a:spcPts val="0"/>
              </a:spcAft>
              <a:buFont typeface="Arial" panose="020B0604020202020204" pitchFamily="34" charset="0"/>
              <a:buChar char="•"/>
            </a:pPr>
            <a:r>
              <a:rPr lang="en-US" sz="1200" dirty="0" smtClean="0">
                <a:latin typeface="Verdana" panose="020B0604030504040204" pitchFamily="34" charset="0"/>
                <a:ea typeface="Verdana" panose="020B0604030504040204" pitchFamily="34" charset="0"/>
              </a:rPr>
              <a:t>Absolute </a:t>
            </a:r>
            <a:r>
              <a:rPr lang="en-US" sz="1200" dirty="0" smtClean="0">
                <a:effectLst/>
                <a:latin typeface="Verdana" panose="020B0604030504040204" pitchFamily="34" charset="0"/>
                <a:ea typeface="Verdana" panose="020B0604030504040204" pitchFamily="34" charset="0"/>
              </a:rPr>
              <a:t>average of the fairness measures at data and model level</a:t>
            </a:r>
          </a:p>
          <a:p>
            <a:pPr marL="285750" marR="0" lvl="0" indent="-285750">
              <a:spcBef>
                <a:spcPts val="0"/>
              </a:spcBef>
              <a:spcAft>
                <a:spcPts val="0"/>
              </a:spcAft>
              <a:buFont typeface="Arial" panose="020B0604020202020204" pitchFamily="34" charset="0"/>
              <a:buChar char="•"/>
            </a:pPr>
            <a:r>
              <a:rPr lang="en-US" sz="1200" dirty="0" smtClean="0">
                <a:latin typeface="Verdana" panose="020B0604030504040204" pitchFamily="34" charset="0"/>
                <a:ea typeface="Verdana" panose="020B0604030504040204" pitchFamily="34" charset="0"/>
              </a:rPr>
              <a:t>The fairness result is decided using this measure based on the given threshold </a:t>
            </a:r>
          </a:p>
        </p:txBody>
      </p:sp>
      <p:sp>
        <p:nvSpPr>
          <p:cNvPr id="11" name="Rectangle 10"/>
          <p:cNvSpPr/>
          <p:nvPr/>
        </p:nvSpPr>
        <p:spPr>
          <a:xfrm>
            <a:off x="676588" y="3511921"/>
            <a:ext cx="8077200" cy="1569660"/>
          </a:xfrm>
          <a:prstGeom prst="rect">
            <a:avLst/>
          </a:prstGeom>
        </p:spPr>
        <p:txBody>
          <a:bodyPr wrap="square">
            <a:spAutoFit/>
          </a:bodyPr>
          <a:lstStyle/>
          <a:p>
            <a:r>
              <a:rPr lang="en-US" sz="1200" b="1" dirty="0" smtClean="0">
                <a:effectLst/>
                <a:latin typeface="Verdana" panose="020B0604030504040204" pitchFamily="34" charset="0"/>
                <a:ea typeface="Verdana" panose="020B0604030504040204" pitchFamily="34" charset="0"/>
              </a:rPr>
              <a:t>Average Absolute </a:t>
            </a:r>
            <a:r>
              <a:rPr lang="en-US" sz="1200" b="1" dirty="0">
                <a:latin typeface="Verdana" panose="020B0604030504040204" pitchFamily="34" charset="0"/>
                <a:ea typeface="Verdana" panose="020B0604030504040204" pitchFamily="34" charset="0"/>
              </a:rPr>
              <a:t>O</a:t>
            </a:r>
            <a:r>
              <a:rPr lang="en-US" sz="1200" b="1" dirty="0" smtClean="0">
                <a:effectLst/>
                <a:latin typeface="Verdana" panose="020B0604030504040204" pitchFamily="34" charset="0"/>
                <a:ea typeface="Verdana" panose="020B0604030504040204" pitchFamily="34" charset="0"/>
              </a:rPr>
              <a:t>dds Difference (</a:t>
            </a:r>
            <a:r>
              <a:rPr lang="en-US" sz="1200" b="1" dirty="0">
                <a:latin typeface="Verdana" panose="020B0604030504040204" pitchFamily="34" charset="0"/>
                <a:ea typeface="Verdana" panose="020B0604030504040204" pitchFamily="34" charset="0"/>
              </a:rPr>
              <a:t>Fairness at </a:t>
            </a:r>
            <a:r>
              <a:rPr lang="en-US" sz="1200" b="1" dirty="0" smtClean="0">
                <a:latin typeface="Verdana" panose="020B0604030504040204" pitchFamily="34" charset="0"/>
                <a:ea typeface="Verdana" panose="020B0604030504040204" pitchFamily="34" charset="0"/>
              </a:rPr>
              <a:t>Model Level</a:t>
            </a:r>
            <a:r>
              <a:rPr lang="en-US" sz="1200" b="1" dirty="0" smtClean="0">
                <a:effectLst/>
                <a:latin typeface="Verdana" panose="020B0604030504040204" pitchFamily="34" charset="0"/>
                <a:ea typeface="Verdana" panose="020B0604030504040204" pitchFamily="34" charset="0"/>
              </a:rPr>
              <a:t>)   :  </a:t>
            </a:r>
          </a:p>
          <a:p>
            <a:pPr marR="0" lvl="0">
              <a:spcBef>
                <a:spcPts val="0"/>
              </a:spcBef>
              <a:spcAft>
                <a:spcPts val="0"/>
              </a:spcAft>
            </a:pPr>
            <a:endParaRPr lang="en-US" sz="1200" dirty="0" smtClean="0">
              <a:effectLst/>
              <a:latin typeface="Verdana" panose="020B0604030504040204" pitchFamily="34" charset="0"/>
              <a:ea typeface="Verdana" panose="020B0604030504040204" pitchFamily="34" charset="0"/>
            </a:endParaRPr>
          </a:p>
          <a:p>
            <a:pPr marL="285750" marR="0" lvl="0" indent="-285750">
              <a:spcBef>
                <a:spcPts val="0"/>
              </a:spcBef>
              <a:spcAft>
                <a:spcPts val="0"/>
              </a:spcAft>
              <a:buFont typeface="Arial" panose="020B0604020202020204" pitchFamily="34" charset="0"/>
              <a:buChar char="•"/>
            </a:pPr>
            <a:r>
              <a:rPr lang="en-US" sz="1200" dirty="0" smtClean="0">
                <a:effectLst/>
                <a:latin typeface="Verdana" panose="020B0604030504040204" pitchFamily="34" charset="0"/>
                <a:ea typeface="Verdana" panose="020B0604030504040204" pitchFamily="34" charset="0"/>
              </a:rPr>
              <a:t>Fairness at post modeling </a:t>
            </a:r>
            <a:r>
              <a:rPr lang="en-US" sz="1200" dirty="0" smtClean="0">
                <a:latin typeface="Verdana" panose="020B0604030504040204" pitchFamily="34" charset="0"/>
                <a:ea typeface="Verdana" panose="020B0604030504040204" pitchFamily="34" charset="0"/>
              </a:rPr>
              <a:t>stage</a:t>
            </a:r>
            <a:endParaRPr lang="en-US" sz="1200" dirty="0" smtClean="0">
              <a:effectLst/>
              <a:latin typeface="Verdana" panose="020B0604030504040204" pitchFamily="34" charset="0"/>
              <a:ea typeface="Verdana" panose="020B0604030504040204" pitchFamily="34" charset="0"/>
            </a:endParaRPr>
          </a:p>
          <a:p>
            <a:pPr marL="285750" marR="0" lvl="0" indent="-285750">
              <a:spcBef>
                <a:spcPts val="0"/>
              </a:spcBef>
              <a:spcAft>
                <a:spcPts val="0"/>
              </a:spcAft>
              <a:buFont typeface="Arial" panose="020B0604020202020204" pitchFamily="34" charset="0"/>
              <a:buChar char="•"/>
            </a:pPr>
            <a:r>
              <a:rPr lang="en-US" sz="1200" dirty="0" smtClean="0">
                <a:effectLst/>
                <a:latin typeface="Verdana" panose="020B0604030504040204" pitchFamily="34" charset="0"/>
                <a:ea typeface="Verdana" panose="020B0604030504040204" pitchFamily="34" charset="0"/>
              </a:rPr>
              <a:t>Computed as average difference of false positive rate and true positive rate between unprivileged and privileged groups.</a:t>
            </a:r>
          </a:p>
          <a:p>
            <a:pPr marL="285750" marR="0" lvl="0" indent="-285750">
              <a:spcBef>
                <a:spcPts val="0"/>
              </a:spcBef>
              <a:spcAft>
                <a:spcPts val="0"/>
              </a:spcAft>
              <a:buFont typeface="Arial" panose="020B0604020202020204" pitchFamily="34" charset="0"/>
              <a:buChar char="•"/>
            </a:pPr>
            <a:r>
              <a:rPr lang="en-US" sz="1200" dirty="0" smtClean="0">
                <a:effectLst/>
                <a:latin typeface="Verdana" panose="020B0604030504040204" pitchFamily="34" charset="0"/>
                <a:ea typeface="Verdana" panose="020B0604030504040204" pitchFamily="34" charset="0"/>
              </a:rPr>
              <a:t>The ideal value is 0. </a:t>
            </a:r>
          </a:p>
          <a:p>
            <a:pPr marR="0" lvl="0">
              <a:spcBef>
                <a:spcPts val="0"/>
              </a:spcBef>
              <a:spcAft>
                <a:spcPts val="0"/>
              </a:spcAft>
            </a:pPr>
            <a:endParaRPr lang="en-US" sz="1200" dirty="0">
              <a:latin typeface="Verdana" panose="020B0604030504040204" pitchFamily="34" charset="0"/>
              <a:ea typeface="Verdana" panose="020B0604030504040204" pitchFamily="34" charset="0"/>
            </a:endParaRPr>
          </a:p>
          <a:p>
            <a:pPr marR="0" lvl="0">
              <a:spcBef>
                <a:spcPts val="0"/>
              </a:spcBef>
              <a:spcAft>
                <a:spcPts val="0"/>
              </a:spcAft>
            </a:pPr>
            <a:r>
              <a:rPr lang="en-US" sz="1200" dirty="0" smtClean="0">
                <a:effectLst/>
                <a:latin typeface="Verdana" panose="020B0604030504040204" pitchFamily="34" charset="0"/>
                <a:ea typeface="Verdana" panose="020B0604030504040204" pitchFamily="34" charset="0"/>
              </a:rPr>
              <a:t>(</a:t>
            </a:r>
            <a:r>
              <a:rPr lang="en-US" sz="1200" dirty="0" smtClean="0">
                <a:solidFill>
                  <a:srgbClr val="000000"/>
                </a:solidFill>
                <a:effectLst/>
                <a:latin typeface="Verdana" panose="020B0604030504040204" pitchFamily="34" charset="0"/>
                <a:ea typeface="Verdana" panose="020B0604030504040204" pitchFamily="34" charset="0"/>
              </a:rPr>
              <a:t>1/2[|𝐹𝑃𝑅</a:t>
            </a:r>
            <a:r>
              <a:rPr lang="en-US" sz="1200" dirty="0">
                <a:solidFill>
                  <a:srgbClr val="000000"/>
                </a:solidFill>
                <a:latin typeface="Verdana" panose="020B0604030504040204" pitchFamily="34" charset="0"/>
                <a:ea typeface="Verdana" panose="020B0604030504040204" pitchFamily="34" charset="0"/>
              </a:rPr>
              <a:t>𝐷=𝑢𝑛𝑝𝑟𝑖𝑣𝑖𝑙𝑒𝑔𝑒𝑑</a:t>
            </a:r>
            <a:r>
              <a:rPr lang="en-US" sz="1200" dirty="0" smtClean="0">
                <a:solidFill>
                  <a:srgbClr val="000000"/>
                </a:solidFill>
                <a:effectLst/>
                <a:latin typeface="Verdana" panose="020B0604030504040204" pitchFamily="34" charset="0"/>
                <a:ea typeface="Verdana" panose="020B0604030504040204" pitchFamily="34" charset="0"/>
              </a:rPr>
              <a:t>−𝐹𝑃𝑅</a:t>
            </a:r>
            <a:r>
              <a:rPr lang="en-US" sz="1200" dirty="0">
                <a:solidFill>
                  <a:srgbClr val="000000"/>
                </a:solidFill>
                <a:latin typeface="Verdana" panose="020B0604030504040204" pitchFamily="34" charset="0"/>
                <a:ea typeface="Verdana" panose="020B0604030504040204" pitchFamily="34" charset="0"/>
              </a:rPr>
              <a:t>𝐷=𝑝𝑟𝑖𝑣𝑖𝑙𝑒𝑔𝑒𝑑</a:t>
            </a:r>
            <a:r>
              <a:rPr lang="en-US" sz="1200" dirty="0" smtClean="0">
                <a:solidFill>
                  <a:srgbClr val="000000"/>
                </a:solidFill>
                <a:effectLst/>
                <a:latin typeface="Verdana" panose="020B0604030504040204" pitchFamily="34" charset="0"/>
                <a:ea typeface="Verdana" panose="020B0604030504040204" pitchFamily="34" charset="0"/>
              </a:rPr>
              <a:t>|+|𝑇𝑃𝑅</a:t>
            </a:r>
            <a:r>
              <a:rPr lang="en-US" sz="1200" dirty="0">
                <a:solidFill>
                  <a:srgbClr val="000000"/>
                </a:solidFill>
                <a:latin typeface="Verdana" panose="020B0604030504040204" pitchFamily="34" charset="0"/>
                <a:ea typeface="Verdana" panose="020B0604030504040204" pitchFamily="34" charset="0"/>
              </a:rPr>
              <a:t>𝐷=𝑢𝑛𝑝𝑟𝑖𝑣𝑖𝑙𝑒𝑔𝑒𝑑</a:t>
            </a:r>
            <a:r>
              <a:rPr lang="en-US" sz="1200" dirty="0" smtClean="0">
                <a:solidFill>
                  <a:srgbClr val="000000"/>
                </a:solidFill>
                <a:effectLst/>
                <a:latin typeface="Verdana" panose="020B0604030504040204" pitchFamily="34" charset="0"/>
                <a:ea typeface="Verdana" panose="020B0604030504040204" pitchFamily="34" charset="0"/>
              </a:rPr>
              <a:t>−𝑇𝑃𝑅</a:t>
            </a:r>
            <a:r>
              <a:rPr lang="en-US" sz="1200" dirty="0">
                <a:solidFill>
                  <a:srgbClr val="000000"/>
                </a:solidFill>
                <a:latin typeface="Verdana" panose="020B0604030504040204" pitchFamily="34" charset="0"/>
                <a:ea typeface="Verdana" panose="020B0604030504040204" pitchFamily="34" charset="0"/>
              </a:rPr>
              <a:t>𝐷=𝑝𝑟𝑖𝑣𝑖𝑙𝑒𝑔𝑒𝑑</a:t>
            </a:r>
            <a:r>
              <a:rPr lang="en-US" sz="1200" dirty="0" smtClean="0">
                <a:solidFill>
                  <a:srgbClr val="000000"/>
                </a:solidFill>
                <a:effectLst/>
                <a:latin typeface="Verdana" panose="020B0604030504040204" pitchFamily="34" charset="0"/>
                <a:ea typeface="Verdana" panose="020B0604030504040204" pitchFamily="34" charset="0"/>
              </a:rPr>
              <a:t>|]</a:t>
            </a:r>
            <a:r>
              <a:rPr lang="en-US" sz="1200" dirty="0" smtClean="0">
                <a:effectLst/>
                <a:latin typeface="Verdana" panose="020B0604030504040204" pitchFamily="34" charset="0"/>
                <a:ea typeface="Verdana" panose="020B0604030504040204" pitchFamily="34" charset="0"/>
              </a:rPr>
              <a:t>)</a:t>
            </a:r>
          </a:p>
        </p:txBody>
      </p:sp>
      <p:sp>
        <p:nvSpPr>
          <p:cNvPr id="12" name="AutoShape 2" descr="{\displaystyle \mathrm {MAE} ={\frac {\sum _{i=1}^{n}\left|y_{i}-x_{i}\right|}{n}}={\frac {\sum _{i=1}^{n}\left|e_{i}\right|}{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463" y="6111721"/>
            <a:ext cx="2182475" cy="646586"/>
          </a:xfrm>
          <a:prstGeom prst="rect">
            <a:avLst/>
          </a:prstGeom>
        </p:spPr>
      </p:pic>
      <p:pic>
        <p:nvPicPr>
          <p:cNvPr id="3" name="Picture 2"/>
          <p:cNvPicPr>
            <a:picLocks noChangeAspect="1"/>
          </p:cNvPicPr>
          <p:nvPr/>
        </p:nvPicPr>
        <p:blipFill>
          <a:blip r:embed="rId3"/>
          <a:stretch>
            <a:fillRect/>
          </a:stretch>
        </p:blipFill>
        <p:spPr>
          <a:xfrm>
            <a:off x="9904427" y="4340612"/>
            <a:ext cx="1986145" cy="1411400"/>
          </a:xfrm>
          <a:prstGeom prst="rect">
            <a:avLst/>
          </a:prstGeom>
        </p:spPr>
      </p:pic>
      <p:pic>
        <p:nvPicPr>
          <p:cNvPr id="9" name="Picture 8"/>
          <p:cNvPicPr>
            <a:picLocks noChangeAspect="1"/>
          </p:cNvPicPr>
          <p:nvPr/>
        </p:nvPicPr>
        <p:blipFill>
          <a:blip r:embed="rId4"/>
          <a:stretch>
            <a:fillRect/>
          </a:stretch>
        </p:blipFill>
        <p:spPr>
          <a:xfrm>
            <a:off x="9964133" y="2636608"/>
            <a:ext cx="1917201" cy="1503086"/>
          </a:xfrm>
          <a:prstGeom prst="rect">
            <a:avLst/>
          </a:prstGeom>
        </p:spPr>
      </p:pic>
      <p:pic>
        <p:nvPicPr>
          <p:cNvPr id="13" name="Picture 12"/>
          <p:cNvPicPr>
            <a:picLocks noChangeAspect="1"/>
          </p:cNvPicPr>
          <p:nvPr/>
        </p:nvPicPr>
        <p:blipFill rotWithShape="1">
          <a:blip r:embed="rId5"/>
          <a:srcRect t="7517"/>
          <a:stretch/>
        </p:blipFill>
        <p:spPr>
          <a:xfrm>
            <a:off x="8631582" y="6085132"/>
            <a:ext cx="1542860" cy="382528"/>
          </a:xfrm>
          <a:prstGeom prst="rect">
            <a:avLst/>
          </a:prstGeom>
        </p:spPr>
      </p:pic>
      <p:pic>
        <p:nvPicPr>
          <p:cNvPr id="14" name="Picture 13"/>
          <p:cNvPicPr>
            <a:picLocks noChangeAspect="1"/>
          </p:cNvPicPr>
          <p:nvPr/>
        </p:nvPicPr>
        <p:blipFill>
          <a:blip r:embed="rId6"/>
          <a:stretch>
            <a:fillRect/>
          </a:stretch>
        </p:blipFill>
        <p:spPr>
          <a:xfrm>
            <a:off x="10325898" y="6058980"/>
            <a:ext cx="1573911" cy="403742"/>
          </a:xfrm>
          <a:prstGeom prst="rect">
            <a:avLst/>
          </a:prstGeom>
        </p:spPr>
      </p:pic>
      <p:pic>
        <p:nvPicPr>
          <p:cNvPr id="2050" name="Picture 2" descr="Racial Discrimination Free Vector Art - (19 Free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52206" y="325330"/>
            <a:ext cx="1956456" cy="1956456"/>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615725" y="745964"/>
            <a:ext cx="10515600" cy="366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Verdana" panose="020B0604030504040204" pitchFamily="34" charset="0"/>
                <a:ea typeface="Verdana" panose="020B0604030504040204" pitchFamily="34" charset="0"/>
              </a:rPr>
              <a:t>How to measure Fairness </a:t>
            </a:r>
            <a:r>
              <a:rPr lang="en-US" sz="3200" b="1"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091694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850" b="1" dirty="0" smtClean="0">
                <a:latin typeface="Verdana" panose="020B0604030504040204" pitchFamily="34" charset="0"/>
                <a:ea typeface="Verdana" panose="020B0604030504040204" pitchFamily="34" charset="0"/>
              </a:rPr>
              <a:t>TRANSPARENCY</a:t>
            </a:r>
            <a:endParaRPr lang="en-US" sz="385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92923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96623" y="1269123"/>
            <a:ext cx="10368542" cy="2308324"/>
          </a:xfrm>
          <a:prstGeom prst="rect">
            <a:avLst/>
          </a:prstGeom>
        </p:spPr>
        <p:txBody>
          <a:bodyPr wrap="square">
            <a:spAutoFit/>
          </a:bodyPr>
          <a:lstStyle/>
          <a:p>
            <a:pPr algn="just"/>
            <a:r>
              <a:rPr lang="en-US" sz="1600" dirty="0">
                <a:latin typeface="Verdana" panose="020B0604030504040204" pitchFamily="34" charset="0"/>
                <a:ea typeface="Verdana" panose="020B0604030504040204" pitchFamily="34" charset="0"/>
              </a:rPr>
              <a:t>To get a fair idea about the calculation of Shapley Value, let’s think of a simple example</a:t>
            </a:r>
            <a:r>
              <a:rPr lang="en-US" sz="1600" dirty="0" smtClean="0">
                <a:latin typeface="Verdana" panose="020B0604030504040204" pitchFamily="34" charset="0"/>
                <a:ea typeface="Verdana" panose="020B0604030504040204" pitchFamily="34" charset="0"/>
              </a:rPr>
              <a:t>.</a:t>
            </a:r>
          </a:p>
          <a:p>
            <a:pPr algn="just"/>
            <a:endParaRPr lang="en-US" sz="1600" dirty="0">
              <a:latin typeface="Verdana" panose="020B0604030504040204" pitchFamily="34" charset="0"/>
              <a:ea typeface="Verdana" panose="020B0604030504040204" pitchFamily="34" charset="0"/>
            </a:endParaRPr>
          </a:p>
          <a:p>
            <a:pPr algn="just"/>
            <a:r>
              <a:rPr lang="en-US" sz="1600" dirty="0">
                <a:latin typeface="Verdana" panose="020B0604030504040204" pitchFamily="34" charset="0"/>
                <a:ea typeface="Verdana" panose="020B0604030504040204" pitchFamily="34" charset="0"/>
              </a:rPr>
              <a:t>Three friends F1, F2, and F3 are going to share the taxi to reach their home. If they go individually then each needs to pay $10, $15, and $30 respectively. </a:t>
            </a:r>
            <a:endParaRPr lang="en-US" sz="1600" dirty="0" smtClean="0">
              <a:latin typeface="Verdana" panose="020B0604030504040204" pitchFamily="34" charset="0"/>
              <a:ea typeface="Verdana" panose="020B0604030504040204" pitchFamily="34" charset="0"/>
            </a:endParaRPr>
          </a:p>
          <a:p>
            <a:pPr algn="just"/>
            <a:r>
              <a:rPr lang="en-US" sz="1600" dirty="0" smtClean="0">
                <a:latin typeface="Verdana" panose="020B0604030504040204" pitchFamily="34" charset="0"/>
                <a:ea typeface="Verdana" panose="020B0604030504040204" pitchFamily="34" charset="0"/>
              </a:rPr>
              <a:t>If </a:t>
            </a:r>
            <a:r>
              <a:rPr lang="en-US" sz="1600" dirty="0">
                <a:latin typeface="Verdana" panose="020B0604030504040204" pitchFamily="34" charset="0"/>
                <a:ea typeface="Verdana" panose="020B0604030504040204" pitchFamily="34" charset="0"/>
              </a:rPr>
              <a:t>they travel in a group then the maximum payment will be $30. But the question is — Apart from the general average pay contribution [(10+15+30)/3], how can we calculate fair individual pay from a coalition</a:t>
            </a:r>
            <a:r>
              <a:rPr lang="en-US" sz="1600" dirty="0" smtClean="0">
                <a:latin typeface="Verdana" panose="020B0604030504040204" pitchFamily="34" charset="0"/>
                <a:ea typeface="Verdana" panose="020B0604030504040204" pitchFamily="34" charset="0"/>
              </a:rPr>
              <a:t>?</a:t>
            </a:r>
          </a:p>
          <a:p>
            <a:pPr algn="just"/>
            <a:endParaRPr lang="en-US" sz="1600" dirty="0">
              <a:latin typeface="Verdana" panose="020B0604030504040204" pitchFamily="34" charset="0"/>
              <a:ea typeface="Verdana" panose="020B0604030504040204" pitchFamily="34" charset="0"/>
            </a:endParaRPr>
          </a:p>
          <a:p>
            <a:pPr algn="just"/>
            <a:r>
              <a:rPr lang="en-US" sz="1600" dirty="0">
                <a:latin typeface="Verdana" panose="020B0604030504040204" pitchFamily="34" charset="0"/>
                <a:ea typeface="Verdana" panose="020B0604030504040204" pitchFamily="34" charset="0"/>
              </a:rPr>
              <a:t>However, if they are going to travel together then below combination will be </a:t>
            </a:r>
            <a:r>
              <a:rPr lang="en-US" sz="1600" dirty="0" smtClean="0">
                <a:latin typeface="Verdana" panose="020B0604030504040204" pitchFamily="34" charset="0"/>
                <a:ea typeface="Verdana" panose="020B0604030504040204" pitchFamily="34" charset="0"/>
              </a:rPr>
              <a:t>formed</a:t>
            </a:r>
          </a:p>
        </p:txBody>
      </p:sp>
      <p:pic>
        <p:nvPicPr>
          <p:cNvPr id="2056" name="Picture 8"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23" y="3927693"/>
            <a:ext cx="11098212" cy="225861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623454" y="726443"/>
            <a:ext cx="10515600" cy="366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dirty="0">
                <a:latin typeface="Verdana" panose="020B0604030504040204" pitchFamily="34" charset="0"/>
                <a:ea typeface="Verdana" panose="020B0604030504040204" pitchFamily="34" charset="0"/>
              </a:rPr>
              <a:t>What </a:t>
            </a:r>
            <a:r>
              <a:rPr lang="en-US" sz="2900" b="1" dirty="0" smtClean="0">
                <a:latin typeface="Verdana" panose="020B0604030504040204" pitchFamily="34" charset="0"/>
                <a:ea typeface="Verdana" panose="020B0604030504040204" pitchFamily="34" charset="0"/>
              </a:rPr>
              <a:t>is Transparency ?</a:t>
            </a:r>
            <a:endParaRPr lang="en-US" sz="29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25712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6032" y="958240"/>
            <a:ext cx="10909588" cy="369332"/>
          </a:xfrm>
          <a:prstGeom prst="rect">
            <a:avLst/>
          </a:prstGeom>
        </p:spPr>
        <p:txBody>
          <a:bodyPr wrap="square">
            <a:spAutoFit/>
          </a:bodyPr>
          <a:lstStyle/>
          <a:p>
            <a:r>
              <a:rPr lang="en-US" dirty="0">
                <a:solidFill>
                  <a:srgbClr val="292929"/>
                </a:solidFill>
                <a:latin typeface="Verdana" panose="020B0604030504040204" pitchFamily="34" charset="0"/>
                <a:ea typeface="Verdana" panose="020B0604030504040204" pitchFamily="34" charset="0"/>
              </a:rPr>
              <a:t>Now, let’s create a possible permutation if they travel in a group with given coalitions.</a:t>
            </a:r>
            <a:endParaRPr lang="en-US" dirty="0">
              <a:latin typeface="Verdana" panose="020B0604030504040204" pitchFamily="34" charset="0"/>
              <a:ea typeface="Verdana" panose="020B0604030504040204" pitchFamily="34" charset="0"/>
            </a:endParaRPr>
          </a:p>
        </p:txBody>
      </p:sp>
      <p:pic>
        <p:nvPicPr>
          <p:cNvPr id="307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519" y="1461634"/>
            <a:ext cx="11277600" cy="1962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6035" y="3541156"/>
            <a:ext cx="11277600" cy="1200329"/>
          </a:xfrm>
          <a:prstGeom prst="rect">
            <a:avLst/>
          </a:prstGeom>
        </p:spPr>
        <p:txBody>
          <a:bodyPr wrap="square">
            <a:spAutoFit/>
          </a:bodyPr>
          <a:lstStyle/>
          <a:p>
            <a:r>
              <a:rPr lang="en-US" dirty="0">
                <a:solidFill>
                  <a:srgbClr val="292929"/>
                </a:solidFill>
                <a:latin typeface="Verdana" panose="020B0604030504040204" pitchFamily="34" charset="0"/>
                <a:ea typeface="Verdana" panose="020B0604030504040204" pitchFamily="34" charset="0"/>
              </a:rPr>
              <a:t>The</a:t>
            </a:r>
            <a:r>
              <a:rPr lang="en-US" b="1" dirty="0">
                <a:solidFill>
                  <a:srgbClr val="292929"/>
                </a:solidFill>
                <a:latin typeface="Verdana" panose="020B0604030504040204" pitchFamily="34" charset="0"/>
                <a:ea typeface="Verdana" panose="020B0604030504040204" pitchFamily="34" charset="0"/>
              </a:rPr>
              <a:t> </a:t>
            </a:r>
            <a:r>
              <a:rPr lang="en-US" dirty="0">
                <a:solidFill>
                  <a:srgbClr val="292929"/>
                </a:solidFill>
                <a:latin typeface="Verdana" panose="020B0604030504040204" pitchFamily="34" charset="0"/>
                <a:ea typeface="Verdana" panose="020B0604030504040204" pitchFamily="34" charset="0"/>
              </a:rPr>
              <a:t>calculated averages are </a:t>
            </a:r>
            <a:r>
              <a:rPr lang="en-US" b="1" dirty="0">
                <a:solidFill>
                  <a:srgbClr val="292929"/>
                </a:solidFill>
                <a:latin typeface="Verdana" panose="020B0604030504040204" pitchFamily="34" charset="0"/>
                <a:ea typeface="Verdana" panose="020B0604030504040204" pitchFamily="34" charset="0"/>
              </a:rPr>
              <a:t>Shapley value</a:t>
            </a:r>
            <a:r>
              <a:rPr lang="en-US" dirty="0">
                <a:solidFill>
                  <a:srgbClr val="292929"/>
                </a:solidFill>
                <a:latin typeface="Verdana" panose="020B0604030504040204" pitchFamily="34" charset="0"/>
                <a:ea typeface="Verdana" panose="020B0604030504040204" pitchFamily="34" charset="0"/>
              </a:rPr>
              <a:t> which gives individuals pay for all friends if they travel together. And if we sum up the average value of all friends and coalition pay of the permutation set then it always ends up with 30 which shows the payments are fairly </a:t>
            </a:r>
            <a:r>
              <a:rPr lang="en-US" dirty="0" smtClean="0">
                <a:solidFill>
                  <a:srgbClr val="292929"/>
                </a:solidFill>
                <a:latin typeface="Verdana" panose="020B0604030504040204" pitchFamily="34" charset="0"/>
                <a:ea typeface="Verdana" panose="020B0604030504040204" pitchFamily="34" charset="0"/>
              </a:rPr>
              <a:t>distributed.</a:t>
            </a:r>
            <a:endParaRPr lang="en-US" dirty="0">
              <a:latin typeface="Verdana" panose="020B0604030504040204" pitchFamily="34" charset="0"/>
              <a:ea typeface="Verdana" panose="020B0604030504040204" pitchFamily="34" charset="0"/>
            </a:endParaRPr>
          </a:p>
        </p:txBody>
      </p:sp>
      <p:sp>
        <p:nvSpPr>
          <p:cNvPr id="6" name="Rectangle 3"/>
          <p:cNvSpPr>
            <a:spLocks noChangeArrowheads="1"/>
          </p:cNvSpPr>
          <p:nvPr/>
        </p:nvSpPr>
        <p:spPr bwMode="auto">
          <a:xfrm>
            <a:off x="596032" y="4875547"/>
            <a:ext cx="1115117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In machine learning, we can relate above understanding </a:t>
            </a:r>
            <a:r>
              <a:rPr kumimoji="0" lang="en-US" altLang="en-US" b="0" i="0" u="none" strike="noStrike" cap="none" normalizeH="0" baseline="0" dirty="0" err="1" smtClean="0">
                <a:ln>
                  <a:noFill/>
                </a:ln>
                <a:effectLst/>
                <a:latin typeface="Verdana" panose="020B0604030504040204" pitchFamily="34" charset="0"/>
                <a:ea typeface="Verdana" panose="020B0604030504040204" pitchFamily="34" charset="0"/>
              </a:rPr>
              <a:t>ike</a:t>
            </a: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 this.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Game -&gt; </a:t>
            </a:r>
            <a:r>
              <a:rPr kumimoji="0" lang="en-US" altLang="en-US" b="1" i="0" u="none" strike="noStrike" cap="none" normalizeH="0" baseline="0" dirty="0" smtClean="0">
                <a:ln>
                  <a:noFill/>
                </a:ln>
                <a:effectLst/>
                <a:latin typeface="Verdana" panose="020B0604030504040204" pitchFamily="34" charset="0"/>
                <a:ea typeface="Verdana" panose="020B0604030504040204" pitchFamily="34" charset="0"/>
              </a:rPr>
              <a:t>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Players -&gt; </a:t>
            </a:r>
            <a:r>
              <a:rPr kumimoji="0" lang="en-US" altLang="en-US" b="1" i="0" u="none" strike="noStrike" cap="none" normalizeH="0" baseline="0" dirty="0" smtClean="0">
                <a:ln>
                  <a:noFill/>
                </a:ln>
                <a:effectLst/>
                <a:latin typeface="Verdana" panose="020B0604030504040204" pitchFamily="34" charset="0"/>
                <a:ea typeface="Verdana" panose="020B0604030504040204" pitchFamily="34" charset="0"/>
              </a:rPr>
              <a:t>Features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Subset of Players -&gt; </a:t>
            </a:r>
            <a:r>
              <a:rPr kumimoji="0" lang="en-US" altLang="en-US" b="1" i="0" u="none" strike="noStrike" cap="none" normalizeH="0" baseline="0" dirty="0" smtClean="0">
                <a:ln>
                  <a:noFill/>
                </a:ln>
                <a:effectLst/>
                <a:latin typeface="Verdana" panose="020B0604030504040204" pitchFamily="34" charset="0"/>
                <a:ea typeface="Verdana" panose="020B0604030504040204" pitchFamily="34" charset="0"/>
              </a:rPr>
              <a:t>Subset of Features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Shapley value of Features -&gt; </a:t>
            </a:r>
            <a:r>
              <a:rPr kumimoji="0" lang="en-US" altLang="en-US" b="1" i="0" u="none" strike="noStrike" cap="none" normalizeH="0" baseline="0" dirty="0" smtClean="0">
                <a:ln>
                  <a:noFill/>
                </a:ln>
                <a:effectLst/>
                <a:latin typeface="Verdana" panose="020B0604030504040204" pitchFamily="34" charset="0"/>
                <a:ea typeface="Verdana" panose="020B0604030504040204" pitchFamily="34" charset="0"/>
              </a:rPr>
              <a:t>contribution of the feature</a:t>
            </a:r>
            <a:r>
              <a:rPr kumimoji="0" lang="en-US" altLang="en-US" b="0" i="0" u="none" strike="noStrike" cap="none" normalizeH="0" baseline="0" dirty="0" smtClean="0">
                <a:ln>
                  <a:noFill/>
                </a:ln>
                <a:effectLst/>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118648811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0.3|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6287</TotalTime>
  <Words>1461</Words>
  <Application>Microsoft Office PowerPoint</Application>
  <PresentationFormat>Widescreen</PresentationFormat>
  <Paragraphs>176</Paragraphs>
  <Slides>15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Cambria Math</vt:lpstr>
      <vt:lpstr>Mangal</vt:lpstr>
      <vt:lpstr>Verdana</vt:lpstr>
      <vt:lpstr>Office Theme</vt:lpstr>
      <vt:lpstr>EAI Demo</vt:lpstr>
      <vt:lpstr>Our Product </vt:lpstr>
      <vt:lpstr>PowerPoint Presentation</vt:lpstr>
      <vt:lpstr>FAIRNESS</vt:lpstr>
      <vt:lpstr>PowerPoint Presentation</vt:lpstr>
      <vt:lpstr>PowerPoint Presentation</vt:lpstr>
      <vt:lpstr>TRANSPARENCY</vt:lpstr>
      <vt:lpstr>PowerPoint Presentation</vt:lpstr>
      <vt:lpstr>PowerPoint Presentation</vt:lpstr>
      <vt:lpstr>Explainable AI with Shapley Values</vt:lpstr>
      <vt:lpstr>PowerPoint Presentation</vt:lpstr>
      <vt:lpstr>PowerPoint Presentation</vt:lpstr>
      <vt:lpstr>PowerPoint Presentation</vt:lpstr>
      <vt:lpstr>PowerPoint Presentation</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EXAI - FAIRNESS</dc:title>
  <dc:creator>Nambiar, Jishnu</dc:creator>
  <cp:lastModifiedBy>Kesh, Sreemanta</cp:lastModifiedBy>
  <cp:revision>83</cp:revision>
  <dcterms:created xsi:type="dcterms:W3CDTF">2020-09-09T11:18:51Z</dcterms:created>
  <dcterms:modified xsi:type="dcterms:W3CDTF">2020-10-09T07:11:26Z</dcterms:modified>
</cp:coreProperties>
</file>